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57" r:id="rId3"/>
    <p:sldId id="265" r:id="rId4"/>
    <p:sldId id="293" r:id="rId5"/>
    <p:sldId id="275" r:id="rId6"/>
    <p:sldId id="298" r:id="rId7"/>
    <p:sldId id="305" r:id="rId8"/>
    <p:sldId id="304" r:id="rId9"/>
    <p:sldId id="302" r:id="rId10"/>
    <p:sldId id="303" r:id="rId11"/>
    <p:sldId id="294" r:id="rId12"/>
    <p:sldId id="300" r:id="rId13"/>
    <p:sldId id="292" r:id="rId14"/>
    <p:sldId id="297"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p:cViewPr varScale="1">
        <p:scale>
          <a:sx n="95" d="100"/>
          <a:sy n="95" d="100"/>
        </p:scale>
        <p:origin x="66" y="114"/>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6/3/2024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6/3/2024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20" name="Text Placeholder 16"/>
          <p:cNvSpPr>
            <a:spLocks noGrp="1"/>
          </p:cNvSpPr>
          <p:nvPr>
            <p:ph type="body" sz="quarter" idx="16"/>
          </p:nvPr>
        </p:nvSpPr>
        <p:spPr>
          <a:xfrm>
            <a:off x="5566714"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8593D-7C47-471E-A8DF-97AC4FFD13F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8593D-7C47-471E-A8DF-97AC4FFD13F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8593D-7C47-471E-A8DF-97AC4FFD13F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C8593D-7C47-471E-A8DF-97AC4FFD13F5}"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C8593D-7C47-471E-A8DF-97AC4FFD13F5}" type="datetimeFigureOut">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000">
                <a:solidFill>
                  <a:schemeClr val="tx1"/>
                </a:solidFill>
              </a:defRPr>
            </a:lvl1pPr>
          </a:lstStyle>
          <a:p>
            <a:fld id="{7FC8593D-7C47-471E-A8DF-97AC4FFD13F5}" type="datetimeFigureOut">
              <a:rPr lang="en-US" smtClean="0"/>
              <a:pPr/>
              <a:t>6/3/2024</a:t>
            </a:fld>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000">
                <a:solidFill>
                  <a:schemeClr val="tx1"/>
                </a:solidFill>
              </a:defRPr>
            </a:lvl1pPr>
          </a:lstStyle>
          <a:p>
            <a:fld id="{289D71E3-7D81-4C24-B9D8-6B108755C64C}" type="slidenum">
              <a:rPr lang="en-US" smtClean="0"/>
              <a:pPr/>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mailto:21stcenturyschools@flintshire.gov.uk" TargetMode="External"/><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flintshire.gov.uk/schoolmodernisation"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g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432" y="1124744"/>
            <a:ext cx="8458200" cy="1828800"/>
          </a:xfrm>
        </p:spPr>
        <p:txBody>
          <a:bodyPr>
            <a:noAutofit/>
          </a:bodyPr>
          <a:lstStyle/>
          <a:p>
            <a:br>
              <a:rPr lang="en-US" sz="3200" b="1" dirty="0">
                <a:latin typeface="Arial Rounded MT Bold" panose="020F0704030504030204" pitchFamily="34" charset="0"/>
              </a:rPr>
            </a:br>
            <a:br>
              <a:rPr lang="en-US" sz="3200" b="1" dirty="0">
                <a:latin typeface="Arial Rounded MT Bold" panose="020F0704030504030204" pitchFamily="34" charset="0"/>
              </a:rPr>
            </a:br>
            <a:br>
              <a:rPr lang="en-US" sz="3200" b="1" dirty="0">
                <a:latin typeface="Arial Rounded MT Bold" panose="020F0704030504030204" pitchFamily="34" charset="0"/>
              </a:rPr>
            </a:br>
            <a:r>
              <a:rPr lang="en-US" sz="3200" b="1" dirty="0">
                <a:latin typeface="Arial Rounded MT Bold" panose="020F0704030504030204" pitchFamily="34" charset="0"/>
              </a:rPr>
              <a:t>To place </a:t>
            </a:r>
            <a:r>
              <a:rPr lang="en-US" sz="3200" b="1" dirty="0" err="1">
                <a:latin typeface="Arial Rounded MT Bold" panose="020F0704030504030204" pitchFamily="34" charset="0"/>
              </a:rPr>
              <a:t>Canolfan</a:t>
            </a:r>
            <a:r>
              <a:rPr lang="en-US" sz="3200" b="1" dirty="0">
                <a:latin typeface="Arial Rounded MT Bold" panose="020F0704030504030204" pitchFamily="34" charset="0"/>
              </a:rPr>
              <a:t> </a:t>
            </a:r>
            <a:r>
              <a:rPr lang="en-US" sz="3200" b="1" dirty="0" err="1">
                <a:latin typeface="Arial Rounded MT Bold" panose="020F0704030504030204" pitchFamily="34" charset="0"/>
              </a:rPr>
              <a:t>Enfys</a:t>
            </a:r>
            <a:r>
              <a:rPr lang="en-US" sz="3200" b="1" dirty="0">
                <a:latin typeface="Arial Rounded MT Bold" panose="020F0704030504030204" pitchFamily="34" charset="0"/>
              </a:rPr>
              <a:t> under the management of Ysgol Pen Coch</a:t>
            </a:r>
            <a:br>
              <a:rPr lang="en-US" sz="3200" b="1" dirty="0">
                <a:latin typeface="Arial Rounded MT Bold" panose="020F0704030504030204" pitchFamily="34" charset="0"/>
              </a:rPr>
            </a:br>
            <a:br>
              <a:rPr lang="en-US" sz="3200" b="1" dirty="0">
                <a:latin typeface="Arial Rounded MT Bold" panose="020F0704030504030204" pitchFamily="34" charset="0"/>
              </a:rPr>
            </a:br>
            <a:r>
              <a:rPr lang="en-US" sz="3200" b="1" dirty="0">
                <a:latin typeface="Arial Rounded MT Bold" panose="020F0704030504030204" pitchFamily="34" charset="0"/>
              </a:rPr>
              <a:t>Consultation Document</a:t>
            </a:r>
          </a:p>
        </p:txBody>
      </p:sp>
      <p:sp>
        <p:nvSpPr>
          <p:cNvPr id="3" name="Subtitle 2"/>
          <p:cNvSpPr>
            <a:spLocks noGrp="1"/>
          </p:cNvSpPr>
          <p:nvPr>
            <p:ph type="subTitle" idx="1"/>
          </p:nvPr>
        </p:nvSpPr>
        <p:spPr>
          <a:xfrm>
            <a:off x="1002407" y="3212976"/>
            <a:ext cx="7086600" cy="914400"/>
          </a:xfrm>
        </p:spPr>
        <p:txBody>
          <a:bodyPr/>
          <a:lstStyle/>
          <a:p>
            <a:r>
              <a:rPr lang="en-US" dirty="0">
                <a:latin typeface="Arial Rounded MT Bold" panose="020F0704030504030204" pitchFamily="34" charset="0"/>
              </a:rPr>
              <a:t>Children’s version</a:t>
            </a:r>
          </a:p>
          <a:p>
            <a:r>
              <a:rPr lang="en-US" dirty="0">
                <a:latin typeface="Arial Rounded MT Bold" panose="020F0704030504030204" pitchFamily="34" charset="0"/>
              </a:rPr>
              <a:t>June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116632"/>
            <a:ext cx="1200150" cy="628650"/>
          </a:xfrm>
          <a:prstGeom prst="rect">
            <a:avLst/>
          </a:prstGeom>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3" name="TextBox 2"/>
          <p:cNvSpPr txBox="1"/>
          <p:nvPr/>
        </p:nvSpPr>
        <p:spPr>
          <a:xfrm>
            <a:off x="6681664" y="3090446"/>
            <a:ext cx="4824536" cy="677108"/>
          </a:xfrm>
          <a:prstGeom prst="rect">
            <a:avLst/>
          </a:prstGeom>
          <a:noFill/>
        </p:spPr>
        <p:txBody>
          <a:bodyPr wrap="square" rtlCol="0">
            <a:spAutoFit/>
          </a:bodyPr>
          <a:lstStyle/>
          <a:p>
            <a:r>
              <a:rPr lang="en-GB" sz="2000" dirty="0">
                <a:latin typeface="Arial Rounded MT Bold" panose="020F0704030504030204" pitchFamily="34" charset="0"/>
              </a:rPr>
              <a:t>Please write your answers in the box.</a:t>
            </a:r>
          </a:p>
          <a:p>
            <a:endParaRPr lang="en-GB" dirty="0">
              <a:latin typeface="Arial Rounded MT Bold" panose="020F0704030504030204" pitchFamily="34" charset="0"/>
            </a:endParaRPr>
          </a:p>
        </p:txBody>
      </p:sp>
      <p:sp>
        <p:nvSpPr>
          <p:cNvPr id="7" name="Title 1"/>
          <p:cNvSpPr>
            <a:spLocks noGrp="1"/>
          </p:cNvSpPr>
          <p:nvPr>
            <p:ph type="title"/>
          </p:nvPr>
        </p:nvSpPr>
        <p:spPr>
          <a:xfrm>
            <a:off x="838200" y="365126"/>
            <a:ext cx="9829800" cy="1082674"/>
          </a:xfrm>
        </p:spPr>
        <p:txBody>
          <a:bodyPr>
            <a:normAutofit fontScale="90000"/>
          </a:bodyPr>
          <a:lstStyle/>
          <a:p>
            <a:r>
              <a:rPr lang="en-US" sz="4000" dirty="0">
                <a:solidFill>
                  <a:srgbClr val="0070C0"/>
                </a:solidFill>
                <a:latin typeface="Arial Rounded MT Bold" panose="020F0704030504030204" pitchFamily="34" charset="0"/>
              </a:rPr>
              <a:t>Which school do you go to now and how old are you?</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3699" y="132361"/>
            <a:ext cx="1200150" cy="628650"/>
          </a:xfrm>
          <a:prstGeom prst="rect">
            <a:avLst/>
          </a:prstGeom>
        </p:spPr>
      </p:pic>
    </p:spTree>
    <p:extLst>
      <p:ext uri="{BB962C8B-B14F-4D97-AF65-F5344CB8AC3E}">
        <p14:creationId xmlns:p14="http://schemas.microsoft.com/office/powerpoint/2010/main" val="219215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7" name="Title 1"/>
          <p:cNvSpPr>
            <a:spLocks noGrp="1"/>
          </p:cNvSpPr>
          <p:nvPr>
            <p:ph type="title"/>
          </p:nvPr>
        </p:nvSpPr>
        <p:spPr>
          <a:xfrm>
            <a:off x="623392" y="470892"/>
            <a:ext cx="9829800" cy="1082674"/>
          </a:xfrm>
        </p:spPr>
        <p:txBody>
          <a:bodyPr>
            <a:normAutofit fontScale="90000"/>
          </a:bodyPr>
          <a:lstStyle/>
          <a:p>
            <a:r>
              <a:rPr lang="en-US" sz="4000" dirty="0">
                <a:solidFill>
                  <a:srgbClr val="0070C0"/>
                </a:solidFill>
                <a:latin typeface="Arial Rounded MT Bold" panose="020F0704030504030204" pitchFamily="34" charset="0"/>
              </a:rPr>
              <a:t>What do you think about the idea to place </a:t>
            </a:r>
            <a:r>
              <a:rPr lang="en-US" sz="4000" dirty="0" err="1">
                <a:solidFill>
                  <a:srgbClr val="0070C0"/>
                </a:solidFill>
                <a:latin typeface="Arial Rounded MT Bold" panose="020F0704030504030204" pitchFamily="34" charset="0"/>
              </a:rPr>
              <a:t>Canolfan</a:t>
            </a:r>
            <a:r>
              <a:rPr lang="en-US" sz="4000" dirty="0">
                <a:solidFill>
                  <a:srgbClr val="0070C0"/>
                </a:solidFill>
                <a:latin typeface="Arial Rounded MT Bold" panose="020F0704030504030204" pitchFamily="34" charset="0"/>
              </a:rPr>
              <a:t> </a:t>
            </a:r>
            <a:r>
              <a:rPr lang="en-US" sz="4000" dirty="0" err="1">
                <a:solidFill>
                  <a:srgbClr val="0070C0"/>
                </a:solidFill>
                <a:latin typeface="Arial Rounded MT Bold" panose="020F0704030504030204" pitchFamily="34" charset="0"/>
              </a:rPr>
              <a:t>Enfys</a:t>
            </a:r>
            <a:r>
              <a:rPr lang="en-US" sz="4000" dirty="0">
                <a:solidFill>
                  <a:srgbClr val="0070C0"/>
                </a:solidFill>
                <a:latin typeface="Arial Rounded MT Bold" panose="020F0704030504030204" pitchFamily="34" charset="0"/>
              </a:rPr>
              <a:t> under the management of Ysgol Pen Coch?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3699" y="132361"/>
            <a:ext cx="1200150" cy="628650"/>
          </a:xfrm>
          <a:prstGeom prst="rect">
            <a:avLst/>
          </a:prstGeom>
        </p:spPr>
      </p:pic>
      <p:sp>
        <p:nvSpPr>
          <p:cNvPr id="2" name="TextBox 1"/>
          <p:cNvSpPr txBox="1"/>
          <p:nvPr/>
        </p:nvSpPr>
        <p:spPr>
          <a:xfrm>
            <a:off x="6888088" y="3105834"/>
            <a:ext cx="3841595" cy="707886"/>
          </a:xfrm>
          <a:prstGeom prst="rect">
            <a:avLst/>
          </a:prstGeom>
          <a:noFill/>
        </p:spPr>
        <p:txBody>
          <a:bodyPr wrap="square" rtlCol="0">
            <a:spAutoFit/>
          </a:bodyPr>
          <a:lstStyle/>
          <a:p>
            <a:r>
              <a:rPr lang="en-GB" sz="2000" dirty="0">
                <a:latin typeface="Arial Rounded MT Bold" panose="020F0704030504030204"/>
              </a:rPr>
              <a:t>Please tell us what you think by writing your answers in the box.</a:t>
            </a:r>
          </a:p>
        </p:txBody>
      </p:sp>
    </p:spTree>
    <p:extLst>
      <p:ext uri="{BB962C8B-B14F-4D97-AF65-F5344CB8AC3E}">
        <p14:creationId xmlns:p14="http://schemas.microsoft.com/office/powerpoint/2010/main" val="64622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3" name="TextBox 2"/>
          <p:cNvSpPr txBox="1"/>
          <p:nvPr/>
        </p:nvSpPr>
        <p:spPr>
          <a:xfrm>
            <a:off x="6649238" y="3055199"/>
            <a:ext cx="4824536" cy="400110"/>
          </a:xfrm>
          <a:prstGeom prst="rect">
            <a:avLst/>
          </a:prstGeom>
          <a:noFill/>
        </p:spPr>
        <p:txBody>
          <a:bodyPr wrap="square" rtlCol="0">
            <a:spAutoFit/>
          </a:bodyPr>
          <a:lstStyle/>
          <a:p>
            <a:r>
              <a:rPr lang="en-GB" sz="2000" dirty="0">
                <a:latin typeface="Arial Rounded MT Bold" panose="020F0704030504030204" pitchFamily="34" charset="0"/>
              </a:rPr>
              <a:t>Please write your answers in the box. </a:t>
            </a:r>
          </a:p>
        </p:txBody>
      </p:sp>
      <p:sp>
        <p:nvSpPr>
          <p:cNvPr id="7" name="Title 1"/>
          <p:cNvSpPr>
            <a:spLocks noGrp="1"/>
          </p:cNvSpPr>
          <p:nvPr>
            <p:ph type="title"/>
          </p:nvPr>
        </p:nvSpPr>
        <p:spPr>
          <a:xfrm>
            <a:off x="838200" y="365126"/>
            <a:ext cx="9829800" cy="1082674"/>
          </a:xfrm>
        </p:spPr>
        <p:txBody>
          <a:bodyPr>
            <a:normAutofit/>
          </a:bodyPr>
          <a:lstStyle/>
          <a:p>
            <a:r>
              <a:rPr lang="en-US" sz="4000" dirty="0">
                <a:solidFill>
                  <a:srgbClr val="0070C0"/>
                </a:solidFill>
                <a:latin typeface="Arial Rounded MT Bold" panose="020F0704030504030204" pitchFamily="34" charset="0"/>
              </a:rPr>
              <a:t>Would you like to say anything else?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3699" y="132361"/>
            <a:ext cx="1200150" cy="628650"/>
          </a:xfrm>
          <a:prstGeom prst="rect">
            <a:avLst/>
          </a:prstGeom>
        </p:spPr>
      </p:pic>
    </p:spTree>
    <p:extLst>
      <p:ext uri="{BB962C8B-B14F-4D97-AF65-F5344CB8AC3E}">
        <p14:creationId xmlns:p14="http://schemas.microsoft.com/office/powerpoint/2010/main" val="154874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solidFill>
                  <a:prstClr val="white"/>
                </a:solidFill>
                <a:cs typeface="Arial" pitchFamily="34" charset="0"/>
              </a:rPr>
              <a:t>NOTE:</a:t>
            </a:r>
          </a:p>
          <a:p>
            <a:r>
              <a:rPr lang="en-US" sz="1200" i="1" dirty="0">
                <a:solidFill>
                  <a:prstClr val="white"/>
                </a:solidFill>
                <a:cs typeface="Arial" pitchFamily="34" charset="0"/>
              </a:rPr>
              <a:t>To change images on this slide, select a picture and delete it. Then click the Insert Picture icon</a:t>
            </a:r>
          </a:p>
          <a:p>
            <a:r>
              <a:rPr lang="en-US" sz="1200" i="1" dirty="0">
                <a:solidFill>
                  <a:prstClr val="white"/>
                </a:solidFill>
                <a:cs typeface="Arial" pitchFamily="34" charset="0"/>
              </a:rPr>
              <a:t>in the placeholder to insert your own image.</a:t>
            </a:r>
          </a:p>
        </p:txBody>
      </p:sp>
      <p:sp>
        <p:nvSpPr>
          <p:cNvPr id="3" name="TextBox 2"/>
          <p:cNvSpPr txBox="1"/>
          <p:nvPr/>
        </p:nvSpPr>
        <p:spPr>
          <a:xfrm>
            <a:off x="1289471" y="1951672"/>
            <a:ext cx="4824536" cy="3570208"/>
          </a:xfrm>
          <a:prstGeom prst="rect">
            <a:avLst/>
          </a:prstGeom>
          <a:noFill/>
        </p:spPr>
        <p:txBody>
          <a:bodyPr wrap="square" rtlCol="0">
            <a:spAutoFit/>
          </a:bodyPr>
          <a:lstStyle/>
          <a:p>
            <a:r>
              <a:rPr lang="en-US" sz="1900" dirty="0">
                <a:latin typeface="Arial Rounded MT Bold" panose="020F0704030504030204" pitchFamily="34" charset="0"/>
              </a:rPr>
              <a:t>Please post your completed booklet to us by </a:t>
            </a:r>
            <a:r>
              <a:rPr lang="en-US" sz="1900" b="1" u="sng" dirty="0">
                <a:latin typeface="Arial Rounded MT Bold" panose="020F0704030504030204" pitchFamily="34" charset="0"/>
              </a:rPr>
              <a:t>16</a:t>
            </a:r>
            <a:r>
              <a:rPr lang="en-US" sz="1900" b="1" u="sng" baseline="30000" dirty="0">
                <a:latin typeface="Arial Rounded MT Bold" panose="020F0704030504030204" pitchFamily="34" charset="0"/>
              </a:rPr>
              <a:t>th</a:t>
            </a:r>
            <a:r>
              <a:rPr lang="en-US" sz="1900" b="1" u="sng" dirty="0">
                <a:latin typeface="Arial Rounded MT Bold" panose="020F0704030504030204" pitchFamily="34" charset="0"/>
              </a:rPr>
              <a:t> July 2024</a:t>
            </a:r>
            <a:r>
              <a:rPr lang="en-US" sz="1900" dirty="0">
                <a:latin typeface="Arial Rounded MT Bold" panose="020F0704030504030204" pitchFamily="34" charset="0"/>
              </a:rPr>
              <a:t>. Unfortunately, we won’t be able to accept anything you send us after this date.</a:t>
            </a:r>
          </a:p>
          <a:p>
            <a:pPr algn="ctr"/>
            <a:endParaRPr lang="en-US" sz="1000" dirty="0">
              <a:latin typeface="Arial Rounded MT Bold" panose="020F0704030504030204" pitchFamily="34" charset="0"/>
            </a:endParaRPr>
          </a:p>
          <a:p>
            <a:r>
              <a:rPr lang="en-US" sz="2000" b="1" dirty="0">
                <a:latin typeface="Arial Rounded MT Bold" panose="020F0704030504030204" pitchFamily="34" charset="0"/>
              </a:rPr>
              <a:t>Address:</a:t>
            </a:r>
          </a:p>
          <a:p>
            <a:r>
              <a:rPr lang="en-GB" sz="2000" dirty="0"/>
              <a:t>School Modernisation Team, Flintshire County Council, Ty </a:t>
            </a:r>
            <a:r>
              <a:rPr lang="en-GB" sz="2000" dirty="0" err="1"/>
              <a:t>Dewi</a:t>
            </a:r>
            <a:r>
              <a:rPr lang="en-GB" sz="2000" dirty="0"/>
              <a:t> </a:t>
            </a:r>
            <a:r>
              <a:rPr lang="en-GB" sz="2000" dirty="0" err="1"/>
              <a:t>Sant</a:t>
            </a:r>
            <a:r>
              <a:rPr lang="en-GB" sz="2000" dirty="0"/>
              <a:t>, St David’s Park, </a:t>
            </a:r>
            <a:r>
              <a:rPr lang="en-GB" sz="2000" dirty="0" err="1"/>
              <a:t>Ewloe</a:t>
            </a:r>
            <a:r>
              <a:rPr lang="en-GB" sz="2000" dirty="0"/>
              <a:t>, Flintshire</a:t>
            </a:r>
          </a:p>
          <a:p>
            <a:r>
              <a:rPr lang="en-GB" sz="2000" dirty="0"/>
              <a:t>CH5 3XT</a:t>
            </a:r>
          </a:p>
          <a:p>
            <a:r>
              <a:rPr lang="en-US" sz="2000" dirty="0">
                <a:solidFill>
                  <a:srgbClr val="404040"/>
                </a:solidFill>
                <a:latin typeface="Arial Rounded MT Bold" panose="020F0704030504030204" pitchFamily="34" charset="0"/>
              </a:rPr>
              <a:t>.</a:t>
            </a:r>
          </a:p>
          <a:p>
            <a:endParaRPr lang="en-US" sz="2000" dirty="0">
              <a:solidFill>
                <a:srgbClr val="404040"/>
              </a:solidFill>
              <a:latin typeface="Arial Rounded MT Bold" panose="020F0704030504030204" pitchFamily="34" charset="0"/>
            </a:endParaRPr>
          </a:p>
        </p:txBody>
      </p:sp>
      <p:sp>
        <p:nvSpPr>
          <p:cNvPr id="7" name="Title 1"/>
          <p:cNvSpPr>
            <a:spLocks noGrp="1"/>
          </p:cNvSpPr>
          <p:nvPr>
            <p:ph type="title"/>
          </p:nvPr>
        </p:nvSpPr>
        <p:spPr>
          <a:xfrm>
            <a:off x="838200" y="365126"/>
            <a:ext cx="9829800" cy="1082674"/>
          </a:xfrm>
        </p:spPr>
        <p:txBody>
          <a:bodyPr>
            <a:normAutofit/>
          </a:bodyPr>
          <a:lstStyle/>
          <a:p>
            <a:r>
              <a:rPr lang="en-US" sz="4400" b="1" dirty="0">
                <a:latin typeface="Arial Rounded MT Bold" panose="020F0704030504030204" pitchFamily="34" charset="0"/>
              </a:rPr>
              <a:t>What Happens Next?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3699" y="132361"/>
            <a:ext cx="1200150" cy="628650"/>
          </a:xfrm>
          <a:prstGeom prst="rect">
            <a:avLst/>
          </a:prstGeom>
        </p:spPr>
      </p:pic>
      <p:sp>
        <p:nvSpPr>
          <p:cNvPr id="4" name="Rectangle 3"/>
          <p:cNvSpPr/>
          <p:nvPr/>
        </p:nvSpPr>
        <p:spPr>
          <a:xfrm>
            <a:off x="6249282" y="2576847"/>
            <a:ext cx="6096000" cy="1631216"/>
          </a:xfrm>
          <a:prstGeom prst="rect">
            <a:avLst/>
          </a:prstGeom>
        </p:spPr>
        <p:txBody>
          <a:bodyPr>
            <a:spAutoFit/>
          </a:bodyPr>
          <a:lstStyle/>
          <a:p>
            <a:pPr algn="ctr"/>
            <a:r>
              <a:rPr lang="en-US" sz="2000" dirty="0">
                <a:solidFill>
                  <a:srgbClr val="404040"/>
                </a:solidFill>
                <a:latin typeface="Arial Rounded MT Bold" panose="020F0704030504030204" pitchFamily="34" charset="0"/>
              </a:rPr>
              <a:t>Or you can Email your comments to: </a:t>
            </a:r>
            <a:r>
              <a:rPr lang="en-US" sz="2000" dirty="0">
                <a:solidFill>
                  <a:srgbClr val="404040"/>
                </a:solidFill>
                <a:latin typeface="Arial Rounded MT Bold" panose="020F0704030504030204" pitchFamily="34" charset="0"/>
                <a:hlinkClick r:id="rId3"/>
              </a:rPr>
              <a:t>21stcenturyschools@flintshire.gov.uk</a:t>
            </a:r>
            <a:endParaRPr lang="en-US" sz="2000" dirty="0">
              <a:solidFill>
                <a:srgbClr val="404040"/>
              </a:solidFill>
              <a:latin typeface="Arial Rounded MT Bold" panose="020F0704030504030204" pitchFamily="34" charset="0"/>
            </a:endParaRPr>
          </a:p>
          <a:p>
            <a:pPr algn="ctr"/>
            <a:endParaRPr lang="en-US" sz="2000" dirty="0">
              <a:solidFill>
                <a:srgbClr val="404040"/>
              </a:solidFill>
              <a:latin typeface="Arial Rounded MT Bold" panose="020F0704030504030204" pitchFamily="34" charset="0"/>
            </a:endParaRPr>
          </a:p>
          <a:p>
            <a:pPr algn="ctr"/>
            <a:r>
              <a:rPr lang="en-GB" sz="2000" dirty="0"/>
              <a:t>Or post your booklet in the </a:t>
            </a:r>
            <a:r>
              <a:rPr lang="en-GB" sz="2000" dirty="0" err="1"/>
              <a:t>postbox</a:t>
            </a:r>
            <a:r>
              <a:rPr lang="en-GB" sz="2000" dirty="0"/>
              <a:t> in the reception of </a:t>
            </a:r>
            <a:r>
              <a:rPr lang="en-GB" sz="2000" dirty="0" err="1"/>
              <a:t>Canolfan</a:t>
            </a:r>
            <a:r>
              <a:rPr lang="en-GB" sz="2000" dirty="0"/>
              <a:t> </a:t>
            </a:r>
            <a:r>
              <a:rPr lang="en-GB" sz="2000" dirty="0" err="1"/>
              <a:t>Enfys</a:t>
            </a:r>
            <a:r>
              <a:rPr lang="en-GB" sz="2000" dirty="0"/>
              <a:t>, Ysgol Pen Coch or Plas Derwen.</a:t>
            </a:r>
          </a:p>
        </p:txBody>
      </p:sp>
    </p:spTree>
    <p:extLst>
      <p:ext uri="{BB962C8B-B14F-4D97-AF65-F5344CB8AC3E}">
        <p14:creationId xmlns:p14="http://schemas.microsoft.com/office/powerpoint/2010/main" val="328017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116632"/>
            <a:ext cx="1200150" cy="628650"/>
          </a:xfrm>
          <a:prstGeom prst="rect">
            <a:avLst/>
          </a:prstGeom>
        </p:spPr>
      </p:pic>
      <p:sp>
        <p:nvSpPr>
          <p:cNvPr id="5" name="Text Placeholder 4"/>
          <p:cNvSpPr>
            <a:spLocks noGrp="1"/>
          </p:cNvSpPr>
          <p:nvPr>
            <p:ph type="body" idx="1"/>
          </p:nvPr>
        </p:nvSpPr>
        <p:spPr/>
        <p:txBody>
          <a:bodyPr>
            <a:normAutofit/>
          </a:bodyPr>
          <a:lstStyle/>
          <a:p>
            <a:r>
              <a:rPr lang="en-GB" sz="4800" b="1" dirty="0">
                <a:latin typeface="Arial Rounded MT Bold" panose="020F0704030504030204" pitchFamily="34" charset="0"/>
              </a:rPr>
              <a:t>Thank you</a:t>
            </a: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Arial Rounded MT Bold" panose="020F0704030504030204" pitchFamily="34" charset="0"/>
              </a:rPr>
              <a:t>Who are we?</a:t>
            </a:r>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9" name="TextBox 8"/>
          <p:cNvSpPr txBox="1"/>
          <p:nvPr/>
        </p:nvSpPr>
        <p:spPr>
          <a:xfrm>
            <a:off x="1199456" y="2204864"/>
            <a:ext cx="4896544" cy="1877437"/>
          </a:xfrm>
          <a:prstGeom prst="rect">
            <a:avLst/>
          </a:prstGeom>
          <a:noFill/>
        </p:spPr>
        <p:txBody>
          <a:bodyPr wrap="square" rtlCol="0">
            <a:spAutoFit/>
          </a:bodyPr>
          <a:lstStyle/>
          <a:p>
            <a:r>
              <a:rPr lang="en-GB" sz="2000" dirty="0">
                <a:latin typeface="Arial Rounded MT Bold" panose="020F0704030504030204" pitchFamily="34" charset="0"/>
              </a:rPr>
              <a:t>Flintshire County Council are responsible for all the schools in our area. </a:t>
            </a:r>
          </a:p>
          <a:p>
            <a:endParaRPr lang="en-GB" sz="2000" dirty="0">
              <a:latin typeface="Arial Rounded MT Bold" panose="020F0704030504030204" pitchFamily="34" charset="0"/>
            </a:endParaRPr>
          </a:p>
          <a:p>
            <a:r>
              <a:rPr lang="en-GB" sz="2000" dirty="0">
                <a:latin typeface="Arial Rounded MT Bold" panose="020F0704030504030204" pitchFamily="34" charset="0"/>
              </a:rPr>
              <a:t>We are part of a team that work for the Council to support schools.</a:t>
            </a:r>
          </a:p>
          <a:p>
            <a:endParaRPr lang="en-GB" sz="1600" dirty="0">
              <a:latin typeface="Arial Rounded MT Bold" panose="020F070403050403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152400"/>
            <a:ext cx="1200150" cy="628650"/>
          </a:xfrm>
          <a:prstGeom prst="rect">
            <a:avLst/>
          </a:prstGeom>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Arial Rounded MT Bold" panose="020F0704030504030204" pitchFamily="34" charset="0"/>
              </a:rPr>
              <a:t>Our Aims</a:t>
            </a:r>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152400"/>
            <a:ext cx="1200150" cy="628650"/>
          </a:xfrm>
          <a:prstGeom prst="rect">
            <a:avLst/>
          </a:prstGeom>
        </p:spPr>
      </p:pic>
      <p:sp>
        <p:nvSpPr>
          <p:cNvPr id="6" name="TextBox 5"/>
          <p:cNvSpPr txBox="1"/>
          <p:nvPr/>
        </p:nvSpPr>
        <p:spPr>
          <a:xfrm>
            <a:off x="1055440" y="1844824"/>
            <a:ext cx="5112568" cy="3570208"/>
          </a:xfrm>
          <a:prstGeom prst="rect">
            <a:avLst/>
          </a:prstGeom>
          <a:noFill/>
        </p:spPr>
        <p:txBody>
          <a:bodyPr wrap="square" rtlCol="0">
            <a:spAutoFit/>
          </a:bodyPr>
          <a:lstStyle/>
          <a:p>
            <a:pPr marL="285750" indent="-285750">
              <a:buFont typeface="Arial" panose="020B0604020202020204" pitchFamily="34" charset="0"/>
              <a:buChar char="•"/>
            </a:pPr>
            <a:r>
              <a:rPr lang="en-GB" sz="1900" dirty="0">
                <a:latin typeface="Arial Rounded MT Bold" panose="020F0704030504030204" pitchFamily="34" charset="0"/>
              </a:rPr>
              <a:t>To give all children the best chance to learn in excellent schools in our area.</a:t>
            </a:r>
          </a:p>
          <a:p>
            <a:pPr marL="285750" indent="-285750">
              <a:buFont typeface="Arial" panose="020B0604020202020204" pitchFamily="34" charset="0"/>
              <a:buChar char="•"/>
            </a:pPr>
            <a:r>
              <a:rPr lang="en-GB" sz="1900" dirty="0">
                <a:latin typeface="Arial Rounded MT Bold" panose="020F0704030504030204" pitchFamily="34" charset="0"/>
              </a:rPr>
              <a:t>To have safe and strong school buildings.</a:t>
            </a:r>
          </a:p>
          <a:p>
            <a:pPr marL="285750" indent="-285750">
              <a:buFont typeface="Arial" panose="020B0604020202020204" pitchFamily="34" charset="0"/>
              <a:buChar char="•"/>
            </a:pPr>
            <a:r>
              <a:rPr lang="en-GB" sz="1900" dirty="0">
                <a:latin typeface="Arial Rounded MT Bold" panose="020F0704030504030204" pitchFamily="34" charset="0"/>
              </a:rPr>
              <a:t>To make sure money for children and schools in our area is spent in a fair way.</a:t>
            </a:r>
          </a:p>
          <a:p>
            <a:pPr marL="285750" indent="-285750">
              <a:buFont typeface="Arial" panose="020B0604020202020204" pitchFamily="34" charset="0"/>
              <a:buChar char="•"/>
            </a:pPr>
            <a:r>
              <a:rPr lang="en-GB" sz="1900" dirty="0">
                <a:latin typeface="Arial Rounded MT Bold" panose="020F0704030504030204" pitchFamily="34" charset="0"/>
              </a:rPr>
              <a:t>To give everyone the opportunity to have their voice heard and listened to, in decisions that affect them.</a:t>
            </a:r>
          </a:p>
          <a:p>
            <a:pPr marL="285750" indent="-285750">
              <a:buFont typeface="Arial" panose="020B0604020202020204" pitchFamily="34" charset="0"/>
              <a:buChar char="•"/>
            </a:pPr>
            <a:endParaRPr lang="en-GB" dirty="0">
              <a:latin typeface="Arial Rounded MT Bold" panose="020F0704030504030204" pitchFamily="34" charset="0"/>
            </a:endParaRPr>
          </a:p>
          <a:p>
            <a:pPr marL="285750" indent="-285750">
              <a:buFont typeface="Arial" panose="020B0604020202020204" pitchFamily="34" charset="0"/>
              <a:buChar char="•"/>
            </a:pPr>
            <a:endParaRPr lang="en-GB" dirty="0">
              <a:latin typeface="Arial Rounded MT Bold" panose="020F0704030504030204" pitchFamily="34" charset="0"/>
            </a:endParaRPr>
          </a:p>
        </p:txBody>
      </p:sp>
    </p:spTree>
    <p:extLst>
      <p:ext uri="{BB962C8B-B14F-4D97-AF65-F5344CB8AC3E}">
        <p14:creationId xmlns:p14="http://schemas.microsoft.com/office/powerpoint/2010/main" val="124125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3" name="TextBox 2"/>
          <p:cNvSpPr txBox="1"/>
          <p:nvPr/>
        </p:nvSpPr>
        <p:spPr>
          <a:xfrm>
            <a:off x="1199456" y="1916832"/>
            <a:ext cx="4824536" cy="3416320"/>
          </a:xfrm>
          <a:prstGeom prst="rect">
            <a:avLst/>
          </a:prstGeom>
          <a:noFill/>
        </p:spPr>
        <p:txBody>
          <a:bodyPr wrap="square" rtlCol="0">
            <a:spAutoFit/>
          </a:bodyPr>
          <a:lstStyle/>
          <a:p>
            <a:r>
              <a:rPr lang="en-GB" sz="2000" dirty="0">
                <a:latin typeface="Arial Rounded MT Bold" panose="020F0704030504030204" pitchFamily="34" charset="0"/>
              </a:rPr>
              <a:t>It is not always possible for every school to stay as they are and sometimes this means the Council needs to make some important changes.</a:t>
            </a:r>
          </a:p>
          <a:p>
            <a:endParaRPr lang="en-GB" sz="2000" dirty="0">
              <a:latin typeface="Arial Rounded MT Bold" panose="020F0704030504030204" pitchFamily="34" charset="0"/>
            </a:endParaRPr>
          </a:p>
          <a:p>
            <a:r>
              <a:rPr lang="en-GB" sz="2000" dirty="0">
                <a:latin typeface="Arial Rounded MT Bold" panose="020F0704030504030204" pitchFamily="34" charset="0"/>
              </a:rPr>
              <a:t>Changes can help to give everyone the best chance to learn, in the best possible school.</a:t>
            </a:r>
          </a:p>
          <a:p>
            <a:endParaRPr lang="en-GB" dirty="0">
              <a:latin typeface="Arial Rounded MT Bold" panose="020F0704030504030204" pitchFamily="34" charset="0"/>
            </a:endParaRPr>
          </a:p>
          <a:p>
            <a:endParaRPr lang="en-GB" dirty="0">
              <a:latin typeface="Arial Rounded MT Bold" panose="020F0704030504030204" pitchFamily="34" charset="0"/>
            </a:endParaRPr>
          </a:p>
        </p:txBody>
      </p:sp>
      <p:sp>
        <p:nvSpPr>
          <p:cNvPr id="7" name="Title 1"/>
          <p:cNvSpPr>
            <a:spLocks noGrp="1"/>
          </p:cNvSpPr>
          <p:nvPr>
            <p:ph type="title"/>
          </p:nvPr>
        </p:nvSpPr>
        <p:spPr>
          <a:xfrm>
            <a:off x="838200" y="365126"/>
            <a:ext cx="9829800" cy="1082674"/>
          </a:xfrm>
        </p:spPr>
        <p:txBody>
          <a:bodyPr>
            <a:normAutofit/>
          </a:bodyPr>
          <a:lstStyle/>
          <a:p>
            <a:r>
              <a:rPr lang="en-US" sz="4800" b="1" dirty="0">
                <a:latin typeface="Arial Rounded MT Bold" panose="020F0704030504030204" pitchFamily="34" charset="0"/>
              </a:rPr>
              <a:t>Changes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3699" y="132361"/>
            <a:ext cx="1200150" cy="628650"/>
          </a:xfrm>
          <a:prstGeom prst="rect">
            <a:avLst/>
          </a:prstGeom>
        </p:spPr>
      </p:pic>
      <p:pic>
        <p:nvPicPr>
          <p:cNvPr id="2" name="Picture 1">
            <a:extLst>
              <a:ext uri="{FF2B5EF4-FFF2-40B4-BE49-F238E27FC236}">
                <a16:creationId xmlns:a16="http://schemas.microsoft.com/office/drawing/2014/main" id="{46EAA3B9-2DE1-5276-FEB3-7A79AAD1C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3866" y="2204864"/>
            <a:ext cx="1895475" cy="1895475"/>
          </a:xfrm>
          <a:prstGeom prst="rect">
            <a:avLst/>
          </a:prstGeom>
        </p:spPr>
      </p:pic>
    </p:spTree>
    <p:extLst>
      <p:ext uri="{BB962C8B-B14F-4D97-AF65-F5344CB8AC3E}">
        <p14:creationId xmlns:p14="http://schemas.microsoft.com/office/powerpoint/2010/main" val="309042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3" name="TextBox 2"/>
          <p:cNvSpPr txBox="1"/>
          <p:nvPr/>
        </p:nvSpPr>
        <p:spPr>
          <a:xfrm>
            <a:off x="1255242" y="2113439"/>
            <a:ext cx="5040560" cy="2031325"/>
          </a:xfrm>
          <a:prstGeom prst="rect">
            <a:avLst/>
          </a:prstGeom>
          <a:noFill/>
        </p:spPr>
        <p:txBody>
          <a:bodyPr wrap="square" rtlCol="0">
            <a:spAutoFit/>
          </a:bodyPr>
          <a:lstStyle/>
          <a:p>
            <a:r>
              <a:rPr lang="en-GB" dirty="0">
                <a:latin typeface="Arial Rounded MT Bold" panose="020F0704030504030204" pitchFamily="34" charset="0"/>
              </a:rPr>
              <a:t>We are looking to change the way that</a:t>
            </a:r>
          </a:p>
          <a:p>
            <a:r>
              <a:rPr lang="en-GB" dirty="0" err="1">
                <a:latin typeface="Arial Rounded MT Bold" panose="020F0704030504030204" pitchFamily="34" charset="0"/>
              </a:rPr>
              <a:t>Canolfan</a:t>
            </a:r>
            <a:r>
              <a:rPr lang="en-GB" dirty="0">
                <a:latin typeface="Arial Rounded MT Bold" panose="020F0704030504030204" pitchFamily="34" charset="0"/>
              </a:rPr>
              <a:t> </a:t>
            </a:r>
            <a:r>
              <a:rPr lang="en-GB" dirty="0" err="1">
                <a:latin typeface="Arial Rounded MT Bold" panose="020F0704030504030204" pitchFamily="34" charset="0"/>
              </a:rPr>
              <a:t>Enfys</a:t>
            </a:r>
            <a:r>
              <a:rPr lang="en-GB" dirty="0">
                <a:latin typeface="Arial Rounded MT Bold" panose="020F0704030504030204" pitchFamily="34" charset="0"/>
              </a:rPr>
              <a:t> is managed.</a:t>
            </a:r>
          </a:p>
          <a:p>
            <a:endParaRPr lang="en-GB" dirty="0">
              <a:latin typeface="Arial Rounded MT Bold" panose="020F0704030504030204" pitchFamily="34" charset="0"/>
            </a:endParaRPr>
          </a:p>
          <a:p>
            <a:r>
              <a:rPr lang="en-GB" dirty="0" err="1">
                <a:latin typeface="Arial Rounded MT Bold" panose="020F0704030504030204" pitchFamily="34" charset="0"/>
              </a:rPr>
              <a:t>Canolfan</a:t>
            </a:r>
            <a:r>
              <a:rPr lang="en-GB" dirty="0">
                <a:latin typeface="Arial Rounded MT Bold" panose="020F0704030504030204" pitchFamily="34" charset="0"/>
              </a:rPr>
              <a:t> </a:t>
            </a:r>
            <a:r>
              <a:rPr lang="en-GB" dirty="0" err="1">
                <a:latin typeface="Arial Rounded MT Bold" panose="020F0704030504030204" pitchFamily="34" charset="0"/>
              </a:rPr>
              <a:t>Enfys</a:t>
            </a:r>
            <a:r>
              <a:rPr lang="en-GB" dirty="0">
                <a:latin typeface="Arial Rounded MT Bold" panose="020F0704030504030204" pitchFamily="34" charset="0"/>
              </a:rPr>
              <a:t> is currently managed by Plas Derwen but the council wishes to change this and place Ysgol Pen Coch in charge. </a:t>
            </a:r>
          </a:p>
        </p:txBody>
      </p:sp>
      <p:sp>
        <p:nvSpPr>
          <p:cNvPr id="7" name="Title 1"/>
          <p:cNvSpPr>
            <a:spLocks noGrp="1"/>
          </p:cNvSpPr>
          <p:nvPr>
            <p:ph type="title"/>
          </p:nvPr>
        </p:nvSpPr>
        <p:spPr>
          <a:xfrm>
            <a:off x="838200" y="365126"/>
            <a:ext cx="9829800" cy="1082674"/>
          </a:xfrm>
        </p:spPr>
        <p:txBody>
          <a:bodyPr>
            <a:normAutofit/>
          </a:bodyPr>
          <a:lstStyle/>
          <a:p>
            <a:r>
              <a:rPr lang="en-US" sz="4800" b="1" dirty="0">
                <a:latin typeface="Arial Rounded MT Bold" panose="020F0704030504030204" pitchFamily="34" charset="0"/>
              </a:rPr>
              <a:t>What does this mean?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3699" y="132361"/>
            <a:ext cx="1200150" cy="628650"/>
          </a:xfrm>
          <a:prstGeom prst="rect">
            <a:avLst/>
          </a:prstGeom>
        </p:spPr>
      </p:pic>
      <p:pic>
        <p:nvPicPr>
          <p:cNvPr id="4" name="Picture 3">
            <a:extLst>
              <a:ext uri="{FF2B5EF4-FFF2-40B4-BE49-F238E27FC236}">
                <a16:creationId xmlns:a16="http://schemas.microsoft.com/office/drawing/2014/main" id="{BED5FE7C-8B23-237E-67B7-D9FF9D031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176" y="2097415"/>
            <a:ext cx="1895475" cy="1895475"/>
          </a:xfrm>
          <a:prstGeom prst="rect">
            <a:avLst/>
          </a:prstGeom>
        </p:spPr>
      </p:pic>
    </p:spTree>
    <p:extLst>
      <p:ext uri="{BB962C8B-B14F-4D97-AF65-F5344CB8AC3E}">
        <p14:creationId xmlns:p14="http://schemas.microsoft.com/office/powerpoint/2010/main" val="302639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3" name="TextBox 2"/>
          <p:cNvSpPr txBox="1"/>
          <p:nvPr/>
        </p:nvSpPr>
        <p:spPr>
          <a:xfrm>
            <a:off x="1199456" y="2420888"/>
            <a:ext cx="5040560" cy="1938992"/>
          </a:xfrm>
          <a:prstGeom prst="rect">
            <a:avLst/>
          </a:prstGeom>
          <a:noFill/>
        </p:spPr>
        <p:txBody>
          <a:bodyPr wrap="square" rtlCol="0">
            <a:spAutoFit/>
          </a:bodyPr>
          <a:lstStyle/>
          <a:p>
            <a:r>
              <a:rPr lang="en-GB" sz="2000" dirty="0">
                <a:latin typeface="Arial Rounded MT Bold" panose="020F0704030504030204" pitchFamily="34" charset="0"/>
              </a:rPr>
              <a:t>We are looking to place </a:t>
            </a:r>
            <a:r>
              <a:rPr lang="en-GB" sz="2000" dirty="0" err="1">
                <a:latin typeface="Arial Rounded MT Bold" panose="020F0704030504030204" pitchFamily="34" charset="0"/>
              </a:rPr>
              <a:t>Canolfan</a:t>
            </a:r>
            <a:r>
              <a:rPr lang="en-GB" sz="2000" dirty="0">
                <a:latin typeface="Arial Rounded MT Bold" panose="020F0704030504030204" pitchFamily="34" charset="0"/>
              </a:rPr>
              <a:t> </a:t>
            </a:r>
            <a:r>
              <a:rPr lang="en-GB" sz="2000" dirty="0" err="1">
                <a:latin typeface="Arial Rounded MT Bold" panose="020F0704030504030204" pitchFamily="34" charset="0"/>
              </a:rPr>
              <a:t>Enfys</a:t>
            </a:r>
            <a:endParaRPr lang="en-GB" sz="2000" dirty="0">
              <a:latin typeface="Arial Rounded MT Bold" panose="020F0704030504030204" pitchFamily="34" charset="0"/>
            </a:endParaRPr>
          </a:p>
          <a:p>
            <a:r>
              <a:rPr lang="en-GB" sz="2000" dirty="0">
                <a:latin typeface="Arial Rounded MT Bold" panose="020F0704030504030204" pitchFamily="34" charset="0"/>
              </a:rPr>
              <a:t>under the management of Ysgol Pen Coch so that the children can gain from the extra support the staff working there can give as well as make any future moves to Ysgol Pen Coch easier.</a:t>
            </a:r>
          </a:p>
        </p:txBody>
      </p:sp>
      <p:sp>
        <p:nvSpPr>
          <p:cNvPr id="7" name="Title 1"/>
          <p:cNvSpPr>
            <a:spLocks noGrp="1"/>
          </p:cNvSpPr>
          <p:nvPr>
            <p:ph type="title"/>
          </p:nvPr>
        </p:nvSpPr>
        <p:spPr>
          <a:xfrm>
            <a:off x="838200" y="365126"/>
            <a:ext cx="9829800" cy="1082674"/>
          </a:xfrm>
        </p:spPr>
        <p:txBody>
          <a:bodyPr>
            <a:normAutofit/>
          </a:bodyPr>
          <a:lstStyle/>
          <a:p>
            <a:r>
              <a:rPr lang="en-US" sz="4800" b="1" dirty="0">
                <a:latin typeface="Arial Rounded MT Bold" panose="020F0704030504030204" pitchFamily="34" charset="0"/>
              </a:rPr>
              <a:t>Why?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3699" y="132361"/>
            <a:ext cx="1200150" cy="628650"/>
          </a:xfrm>
          <a:prstGeom prst="rect">
            <a:avLst/>
          </a:prstGeom>
        </p:spPr>
      </p:pic>
    </p:spTree>
    <p:extLst>
      <p:ext uri="{BB962C8B-B14F-4D97-AF65-F5344CB8AC3E}">
        <p14:creationId xmlns:p14="http://schemas.microsoft.com/office/powerpoint/2010/main" val="178122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4400" b="1" dirty="0">
                <a:latin typeface="Arial Rounded MT Bold" panose="020F0704030504030204" pitchFamily="34" charset="0"/>
              </a:rPr>
              <a:t>How long will this take?</a:t>
            </a:r>
          </a:p>
        </p:txBody>
      </p:sp>
      <p:cxnSp>
        <p:nvCxnSpPr>
          <p:cNvPr id="9" name="Straight Connector 8"/>
          <p:cNvCxnSpPr/>
          <p:nvPr/>
        </p:nvCxnSpPr>
        <p:spPr>
          <a:xfrm flipV="1">
            <a:off x="623392" y="2645296"/>
            <a:ext cx="7200800" cy="60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3392" y="2276872"/>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11824" y="2245995"/>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824192" y="2213248"/>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35360" y="3004800"/>
            <a:ext cx="1512168" cy="1015663"/>
          </a:xfrm>
          <a:prstGeom prst="rect">
            <a:avLst/>
          </a:prstGeom>
        </p:spPr>
        <p:txBody>
          <a:bodyPr wrap="square">
            <a:spAutoFit/>
          </a:bodyPr>
          <a:lstStyle/>
          <a:p>
            <a:r>
              <a:rPr lang="en-GB" sz="2000" dirty="0">
                <a:latin typeface="Arial Rounded MT Bold" panose="020F0704030504030204" pitchFamily="34" charset="0"/>
              </a:rPr>
              <a:t>1.  People tell us what they think.</a:t>
            </a:r>
          </a:p>
        </p:txBody>
      </p:sp>
      <p:sp>
        <p:nvSpPr>
          <p:cNvPr id="19" name="Rectangle 18"/>
          <p:cNvSpPr/>
          <p:nvPr/>
        </p:nvSpPr>
        <p:spPr>
          <a:xfrm>
            <a:off x="3588060" y="2979858"/>
            <a:ext cx="2399928" cy="1323439"/>
          </a:xfrm>
          <a:prstGeom prst="rect">
            <a:avLst/>
          </a:prstGeom>
        </p:spPr>
        <p:txBody>
          <a:bodyPr wrap="square">
            <a:spAutoFit/>
          </a:bodyPr>
          <a:lstStyle/>
          <a:p>
            <a:r>
              <a:rPr lang="en-GB" sz="2000" dirty="0">
                <a:latin typeface="Arial Rounded MT Bold" panose="020F0704030504030204" pitchFamily="34" charset="0"/>
              </a:rPr>
              <a:t>2. We collect all the responses and tell everyone what the main comments are. </a:t>
            </a:r>
          </a:p>
        </p:txBody>
      </p:sp>
      <p:sp>
        <p:nvSpPr>
          <p:cNvPr id="20" name="Rectangle 19"/>
          <p:cNvSpPr/>
          <p:nvPr/>
        </p:nvSpPr>
        <p:spPr>
          <a:xfrm>
            <a:off x="6960096" y="2986069"/>
            <a:ext cx="2232248" cy="2246769"/>
          </a:xfrm>
          <a:prstGeom prst="rect">
            <a:avLst/>
          </a:prstGeom>
        </p:spPr>
        <p:txBody>
          <a:bodyPr wrap="square">
            <a:spAutoFit/>
          </a:bodyPr>
          <a:lstStyle/>
          <a:p>
            <a:r>
              <a:rPr lang="en-GB" sz="2000" dirty="0">
                <a:latin typeface="Arial Rounded MT Bold" panose="020F0704030504030204" pitchFamily="34" charset="0"/>
              </a:rPr>
              <a:t>3. The Council will have a meeting to decide what to do. We will then let everyone know what the decision is.</a:t>
            </a:r>
          </a:p>
        </p:txBody>
      </p:sp>
      <p:sp>
        <p:nvSpPr>
          <p:cNvPr id="22" name="Rectangle 21"/>
          <p:cNvSpPr/>
          <p:nvPr/>
        </p:nvSpPr>
        <p:spPr>
          <a:xfrm>
            <a:off x="303771" y="1724318"/>
            <a:ext cx="1686680" cy="369332"/>
          </a:xfrm>
          <a:prstGeom prst="rect">
            <a:avLst/>
          </a:prstGeom>
        </p:spPr>
        <p:txBody>
          <a:bodyPr wrap="none">
            <a:spAutoFit/>
          </a:bodyPr>
          <a:lstStyle/>
          <a:p>
            <a:r>
              <a:rPr lang="en-GB" dirty="0">
                <a:latin typeface="Arial Rounded MT Bold" panose="020F0704030504030204" pitchFamily="34" charset="0"/>
              </a:rPr>
              <a:t>5</a:t>
            </a:r>
            <a:r>
              <a:rPr lang="en-GB" baseline="30000" dirty="0">
                <a:latin typeface="Arial Rounded MT Bold" panose="020F0704030504030204" pitchFamily="34" charset="0"/>
              </a:rPr>
              <a:t>th</a:t>
            </a:r>
            <a:r>
              <a:rPr lang="en-GB" dirty="0">
                <a:latin typeface="Arial Rounded MT Bold" panose="020F0704030504030204" pitchFamily="34" charset="0"/>
              </a:rPr>
              <a:t> June 2024</a:t>
            </a:r>
          </a:p>
        </p:txBody>
      </p:sp>
      <p:sp>
        <p:nvSpPr>
          <p:cNvPr id="23" name="Rectangle 22"/>
          <p:cNvSpPr/>
          <p:nvPr/>
        </p:nvSpPr>
        <p:spPr>
          <a:xfrm>
            <a:off x="3588793" y="1724318"/>
            <a:ext cx="1734770" cy="369332"/>
          </a:xfrm>
          <a:prstGeom prst="rect">
            <a:avLst/>
          </a:prstGeom>
        </p:spPr>
        <p:txBody>
          <a:bodyPr wrap="none">
            <a:spAutoFit/>
          </a:bodyPr>
          <a:lstStyle/>
          <a:p>
            <a:r>
              <a:rPr lang="en-GB" dirty="0">
                <a:latin typeface="Arial Rounded MT Bold" panose="020F0704030504030204" pitchFamily="34" charset="0"/>
              </a:rPr>
              <a:t>16</a:t>
            </a:r>
            <a:r>
              <a:rPr lang="en-GB" baseline="30000" dirty="0">
                <a:latin typeface="Arial Rounded MT Bold" panose="020F0704030504030204" pitchFamily="34" charset="0"/>
              </a:rPr>
              <a:t>th</a:t>
            </a:r>
            <a:r>
              <a:rPr lang="en-GB" dirty="0">
                <a:latin typeface="Arial Rounded MT Bold" panose="020F0704030504030204" pitchFamily="34" charset="0"/>
              </a:rPr>
              <a:t> July 2024</a:t>
            </a:r>
          </a:p>
        </p:txBody>
      </p:sp>
      <p:sp>
        <p:nvSpPr>
          <p:cNvPr id="24" name="Rectangle 23"/>
          <p:cNvSpPr/>
          <p:nvPr/>
        </p:nvSpPr>
        <p:spPr>
          <a:xfrm>
            <a:off x="6960096" y="1687809"/>
            <a:ext cx="1965603" cy="369332"/>
          </a:xfrm>
          <a:prstGeom prst="rect">
            <a:avLst/>
          </a:prstGeom>
        </p:spPr>
        <p:txBody>
          <a:bodyPr wrap="none">
            <a:spAutoFit/>
          </a:bodyPr>
          <a:lstStyle/>
          <a:p>
            <a:r>
              <a:rPr lang="en-GB" dirty="0">
                <a:latin typeface="Arial Rounded MT Bold" panose="020F0704030504030204" pitchFamily="34" charset="0"/>
              </a:rPr>
              <a:t>December 2024</a:t>
            </a:r>
          </a:p>
        </p:txBody>
      </p:sp>
    </p:spTree>
    <p:extLst>
      <p:ext uri="{BB962C8B-B14F-4D97-AF65-F5344CB8AC3E}">
        <p14:creationId xmlns:p14="http://schemas.microsoft.com/office/powerpoint/2010/main" val="197437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3" name="TextBox 2"/>
          <p:cNvSpPr txBox="1"/>
          <p:nvPr/>
        </p:nvSpPr>
        <p:spPr>
          <a:xfrm>
            <a:off x="1271464" y="1988840"/>
            <a:ext cx="4824536" cy="1846659"/>
          </a:xfrm>
          <a:prstGeom prst="rect">
            <a:avLst/>
          </a:prstGeom>
          <a:noFill/>
        </p:spPr>
        <p:txBody>
          <a:bodyPr wrap="square" rtlCol="0">
            <a:spAutoFit/>
          </a:bodyPr>
          <a:lstStyle/>
          <a:p>
            <a:r>
              <a:rPr lang="en-GB" sz="2000" dirty="0">
                <a:latin typeface="Arial Rounded MT Bold" panose="020F0704030504030204" pitchFamily="34" charset="0"/>
              </a:rPr>
              <a:t>If you want to find out more, there is information in a much bigger document on the internet. Log on to:</a:t>
            </a:r>
          </a:p>
          <a:p>
            <a:endParaRPr lang="en-GB" dirty="0">
              <a:latin typeface="Arial Rounded MT Bold" panose="020F0704030504030204" pitchFamily="34" charset="0"/>
            </a:endParaRPr>
          </a:p>
          <a:p>
            <a:r>
              <a:rPr lang="en-GB" dirty="0">
                <a:hlinkClick r:id="rId2"/>
              </a:rPr>
              <a:t>www.flintshire.gov.uk/schoolmodernisation</a:t>
            </a:r>
            <a:endParaRPr lang="en-GB" dirty="0"/>
          </a:p>
          <a:p>
            <a:endParaRPr lang="en-GB" dirty="0">
              <a:latin typeface="Arial Rounded MT Bold" panose="020F0704030504030204" pitchFamily="34" charset="0"/>
            </a:endParaRPr>
          </a:p>
        </p:txBody>
      </p:sp>
      <p:sp>
        <p:nvSpPr>
          <p:cNvPr id="7" name="Title 1"/>
          <p:cNvSpPr>
            <a:spLocks noGrp="1"/>
          </p:cNvSpPr>
          <p:nvPr>
            <p:ph type="title"/>
          </p:nvPr>
        </p:nvSpPr>
        <p:spPr>
          <a:xfrm>
            <a:off x="838200" y="365126"/>
            <a:ext cx="9829800" cy="1082674"/>
          </a:xfrm>
        </p:spPr>
        <p:txBody>
          <a:bodyPr>
            <a:normAutofit/>
          </a:bodyPr>
          <a:lstStyle/>
          <a:p>
            <a:r>
              <a:rPr lang="en-US" sz="4400" b="1" dirty="0">
                <a:latin typeface="Arial Rounded MT Bold" panose="020F0704030504030204" pitchFamily="34" charset="0"/>
              </a:rPr>
              <a:t>Want to find out more?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699" y="132361"/>
            <a:ext cx="1200150" cy="628650"/>
          </a:xfrm>
          <a:prstGeom prst="rect">
            <a:avLst/>
          </a:prstGeom>
        </p:spPr>
      </p:pic>
    </p:spTree>
    <p:extLst>
      <p:ext uri="{BB962C8B-B14F-4D97-AF65-F5344CB8AC3E}">
        <p14:creationId xmlns:p14="http://schemas.microsoft.com/office/powerpoint/2010/main" val="406740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3" name="TextBox 2"/>
          <p:cNvSpPr txBox="1"/>
          <p:nvPr/>
        </p:nvSpPr>
        <p:spPr>
          <a:xfrm>
            <a:off x="1199456" y="2060848"/>
            <a:ext cx="4824536" cy="2246769"/>
          </a:xfrm>
          <a:prstGeom prst="rect">
            <a:avLst/>
          </a:prstGeom>
          <a:noFill/>
        </p:spPr>
        <p:txBody>
          <a:bodyPr wrap="square" rtlCol="0">
            <a:spAutoFit/>
          </a:bodyPr>
          <a:lstStyle/>
          <a:p>
            <a:r>
              <a:rPr lang="en-GB" sz="2000" dirty="0">
                <a:latin typeface="Arial Rounded MT Bold" panose="020F0704030504030204" pitchFamily="34" charset="0"/>
              </a:rPr>
              <a:t>It is very important that we talk to lots of different people about this idea, especially children. Your opinion is important to us. </a:t>
            </a:r>
          </a:p>
          <a:p>
            <a:endParaRPr lang="en-GB" sz="2000" dirty="0">
              <a:latin typeface="Arial Rounded MT Bold" panose="020F0704030504030204" pitchFamily="34" charset="0"/>
            </a:endParaRPr>
          </a:p>
          <a:p>
            <a:r>
              <a:rPr lang="en-GB" sz="2000" dirty="0">
                <a:latin typeface="Arial Rounded MT Bold" panose="020F0704030504030204" pitchFamily="34" charset="0"/>
              </a:rPr>
              <a:t>In this booklet you can write down anything you want to tell us and any ideas you may have.</a:t>
            </a:r>
          </a:p>
        </p:txBody>
      </p:sp>
      <p:sp>
        <p:nvSpPr>
          <p:cNvPr id="7" name="Title 1"/>
          <p:cNvSpPr>
            <a:spLocks noGrp="1"/>
          </p:cNvSpPr>
          <p:nvPr>
            <p:ph type="title"/>
          </p:nvPr>
        </p:nvSpPr>
        <p:spPr>
          <a:xfrm>
            <a:off x="838200" y="365126"/>
            <a:ext cx="9829800" cy="1082674"/>
          </a:xfrm>
        </p:spPr>
        <p:txBody>
          <a:bodyPr>
            <a:normAutofit/>
          </a:bodyPr>
          <a:lstStyle/>
          <a:p>
            <a:r>
              <a:rPr lang="en-US" sz="4800" b="1" dirty="0">
                <a:latin typeface="Arial Rounded MT Bold" panose="020F0704030504030204" pitchFamily="34" charset="0"/>
              </a:rPr>
              <a:t>What do you think?</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3699" y="132361"/>
            <a:ext cx="1200150" cy="628650"/>
          </a:xfrm>
          <a:prstGeom prst="rect">
            <a:avLst/>
          </a:prstGeom>
        </p:spPr>
      </p:pic>
      <p:pic>
        <p:nvPicPr>
          <p:cNvPr id="4" name="Picture 3"/>
          <p:cNvPicPr>
            <a:picLocks noChangeAspect="1"/>
          </p:cNvPicPr>
          <p:nvPr/>
        </p:nvPicPr>
        <p:blipFill>
          <a:blip r:embed="rId3"/>
          <a:stretch>
            <a:fillRect/>
          </a:stretch>
        </p:blipFill>
        <p:spPr>
          <a:xfrm>
            <a:off x="7781035" y="2355557"/>
            <a:ext cx="2762250" cy="1657350"/>
          </a:xfrm>
          <a:prstGeom prst="rect">
            <a:avLst/>
          </a:prstGeom>
        </p:spPr>
      </p:pic>
    </p:spTree>
    <p:extLst>
      <p:ext uri="{BB962C8B-B14F-4D97-AF65-F5344CB8AC3E}">
        <p14:creationId xmlns:p14="http://schemas.microsoft.com/office/powerpoint/2010/main" val="48745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CDF1CE40-D12A-4BBA-8E29-FD301E3A737A}" vid="{E44D8D76-07A2-4151-9426-1A858C999D6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2213BA-6259-469B-8BD9-3C7F83E2B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0</TotalTime>
  <Words>908</Words>
  <Application>Microsoft Office PowerPoint</Application>
  <PresentationFormat>Widescreen</PresentationFormat>
  <Paragraphs>89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Children Friends 16x9</vt:lpstr>
      <vt:lpstr>   To place Canolfan Enfys under the management of Ysgol Pen Coch  Consultation Document</vt:lpstr>
      <vt:lpstr>Who are we?</vt:lpstr>
      <vt:lpstr>Our Aims</vt:lpstr>
      <vt:lpstr>Changes</vt:lpstr>
      <vt:lpstr>What does this mean?</vt:lpstr>
      <vt:lpstr>Why?</vt:lpstr>
      <vt:lpstr>How long will this take?</vt:lpstr>
      <vt:lpstr>Want to find out more?</vt:lpstr>
      <vt:lpstr>What do you think?</vt:lpstr>
      <vt:lpstr>Which school do you go to now and how old are you?</vt:lpstr>
      <vt:lpstr>What do you think about the idea to place Canolfan Enfys under the management of Ysgol Pen Coch? </vt:lpstr>
      <vt:lpstr>Would you like to say anything else?</vt:lpstr>
      <vt:lpstr>What Happens Next?</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2015-08-03T09:16:04Z</dcterms:created>
  <dcterms:modified xsi:type="dcterms:W3CDTF">2024-06-03T08:49:07Z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ies>
</file>