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5" r:id="rId3"/>
    <p:sldId id="267" r:id="rId4"/>
    <p:sldId id="257" r:id="rId5"/>
    <p:sldId id="259" r:id="rId6"/>
    <p:sldId id="270" r:id="rId7"/>
    <p:sldId id="262" r:id="rId8"/>
    <p:sldId id="260" r:id="rId9"/>
    <p:sldId id="258" r:id="rId10"/>
    <p:sldId id="266" r:id="rId11"/>
    <p:sldId id="261" r:id="rId12"/>
    <p:sldId id="263" r:id="rId13"/>
    <p:sldId id="273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51F"/>
    <a:srgbClr val="D3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1434" autoAdjust="0"/>
  </p:normalViewPr>
  <p:slideViewPr>
    <p:cSldViewPr snapToGrid="0">
      <p:cViewPr varScale="1">
        <p:scale>
          <a:sx n="106" d="100"/>
          <a:sy n="106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E8A6-8378-4CC8-9506-9A7D8513A9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2B45CE-591A-46F2-B00E-4EC64D6BAD49}">
      <dgm:prSet/>
      <dgm:spPr/>
      <dgm:t>
        <a:bodyPr/>
        <a:lstStyle/>
        <a:p>
          <a:r>
            <a:rPr lang="en-US" dirty="0"/>
            <a:t>Understanding different energy sources, renewable vs non-renewable and the different impacts on the planet. </a:t>
          </a:r>
        </a:p>
      </dgm:t>
    </dgm:pt>
    <dgm:pt modelId="{B732FC3A-1F1E-43BD-8547-4D15A823810D}" type="parTrans" cxnId="{83565697-962F-4C96-91EC-FA9DC12A07C6}">
      <dgm:prSet/>
      <dgm:spPr/>
      <dgm:t>
        <a:bodyPr/>
        <a:lstStyle/>
        <a:p>
          <a:endParaRPr lang="en-US"/>
        </a:p>
      </dgm:t>
    </dgm:pt>
    <dgm:pt modelId="{F6E42C50-487E-4AF3-86B6-D056F460688E}" type="sibTrans" cxnId="{83565697-962F-4C96-91EC-FA9DC12A07C6}">
      <dgm:prSet/>
      <dgm:spPr/>
      <dgm:t>
        <a:bodyPr/>
        <a:lstStyle/>
        <a:p>
          <a:endParaRPr lang="en-US"/>
        </a:p>
      </dgm:t>
    </dgm:pt>
    <dgm:pt modelId="{F5CE63A4-74A1-4AFF-A00B-E23C35C7AA69}">
      <dgm:prSet/>
      <dgm:spPr/>
      <dgm:t>
        <a:bodyPr/>
        <a:lstStyle/>
        <a:p>
          <a:r>
            <a:rPr lang="en-US" dirty="0"/>
            <a:t>While also understanding how to be energy efficient in school/home and how to take action. </a:t>
          </a:r>
        </a:p>
      </dgm:t>
    </dgm:pt>
    <dgm:pt modelId="{14DA598C-1733-43E6-BE6A-318607B2759B}" type="parTrans" cxnId="{9B653900-E72D-405D-9F6F-B08614ABCE73}">
      <dgm:prSet/>
      <dgm:spPr/>
      <dgm:t>
        <a:bodyPr/>
        <a:lstStyle/>
        <a:p>
          <a:endParaRPr lang="en-US"/>
        </a:p>
      </dgm:t>
    </dgm:pt>
    <dgm:pt modelId="{C61C3494-7A2E-4610-8C43-2D654A0DD6F3}" type="sibTrans" cxnId="{9B653900-E72D-405D-9F6F-B08614ABCE73}">
      <dgm:prSet/>
      <dgm:spPr/>
      <dgm:t>
        <a:bodyPr/>
        <a:lstStyle/>
        <a:p>
          <a:endParaRPr lang="en-US"/>
        </a:p>
      </dgm:t>
    </dgm:pt>
    <dgm:pt modelId="{3EBBEF82-B50E-4C5C-96AA-2415530C77BD}" type="pres">
      <dgm:prSet presAssocID="{2401E8A6-8378-4CC8-9506-9A7D8513A9B5}" presName="root" presStyleCnt="0">
        <dgm:presLayoutVars>
          <dgm:dir/>
          <dgm:resizeHandles val="exact"/>
        </dgm:presLayoutVars>
      </dgm:prSet>
      <dgm:spPr/>
    </dgm:pt>
    <dgm:pt modelId="{2726CC9B-0F24-4FC3-9331-FDB3A8AFD258}" type="pres">
      <dgm:prSet presAssocID="{F12B45CE-591A-46F2-B00E-4EC64D6BAD49}" presName="compNode" presStyleCnt="0"/>
      <dgm:spPr/>
    </dgm:pt>
    <dgm:pt modelId="{A917FE61-DBB3-49CD-B673-40DA110DC8DB}" type="pres">
      <dgm:prSet presAssocID="{F12B45CE-591A-46F2-B00E-4EC64D6BAD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3126A172-E21F-4EDC-9E1A-8DE7DCCA5829}" type="pres">
      <dgm:prSet presAssocID="{F12B45CE-591A-46F2-B00E-4EC64D6BAD49}" presName="spaceRect" presStyleCnt="0"/>
      <dgm:spPr/>
    </dgm:pt>
    <dgm:pt modelId="{DAF4A34D-B468-4341-88D3-3BD2EBEB9B4F}" type="pres">
      <dgm:prSet presAssocID="{F12B45CE-591A-46F2-B00E-4EC64D6BAD49}" presName="textRect" presStyleLbl="revTx" presStyleIdx="0" presStyleCnt="2">
        <dgm:presLayoutVars>
          <dgm:chMax val="1"/>
          <dgm:chPref val="1"/>
        </dgm:presLayoutVars>
      </dgm:prSet>
      <dgm:spPr/>
    </dgm:pt>
    <dgm:pt modelId="{7250A309-AA19-425B-A4FD-0546BA6C3A12}" type="pres">
      <dgm:prSet presAssocID="{F6E42C50-487E-4AF3-86B6-D056F460688E}" presName="sibTrans" presStyleCnt="0"/>
      <dgm:spPr/>
    </dgm:pt>
    <dgm:pt modelId="{B94C6F8E-0D11-4242-AC87-52C409C282D6}" type="pres">
      <dgm:prSet presAssocID="{F5CE63A4-74A1-4AFF-A00B-E23C35C7AA69}" presName="compNode" presStyleCnt="0"/>
      <dgm:spPr/>
    </dgm:pt>
    <dgm:pt modelId="{AAAA5961-EB33-4A67-B352-0EF813F92F94}" type="pres">
      <dgm:prSet presAssocID="{F5CE63A4-74A1-4AFF-A00B-E23C35C7AA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1C37F96-2740-4781-B137-FEA32E0E033F}" type="pres">
      <dgm:prSet presAssocID="{F5CE63A4-74A1-4AFF-A00B-E23C35C7AA69}" presName="spaceRect" presStyleCnt="0"/>
      <dgm:spPr/>
    </dgm:pt>
    <dgm:pt modelId="{2F48F00B-1CCC-4B97-A9F1-3451326AAB7D}" type="pres">
      <dgm:prSet presAssocID="{F5CE63A4-74A1-4AFF-A00B-E23C35C7AA6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653900-E72D-405D-9F6F-B08614ABCE73}" srcId="{2401E8A6-8378-4CC8-9506-9A7D8513A9B5}" destId="{F5CE63A4-74A1-4AFF-A00B-E23C35C7AA69}" srcOrd="1" destOrd="0" parTransId="{14DA598C-1733-43E6-BE6A-318607B2759B}" sibTransId="{C61C3494-7A2E-4610-8C43-2D654A0DD6F3}"/>
    <dgm:cxn modelId="{0951563C-3FB0-430A-95B2-6F1FDC4DF0C4}" type="presOf" srcId="{F12B45CE-591A-46F2-B00E-4EC64D6BAD49}" destId="{DAF4A34D-B468-4341-88D3-3BD2EBEB9B4F}" srcOrd="0" destOrd="0" presId="urn:microsoft.com/office/officeart/2018/2/layout/IconLabelList"/>
    <dgm:cxn modelId="{DEA82F89-082B-45AF-8611-2CDFB5BD6EB9}" type="presOf" srcId="{2401E8A6-8378-4CC8-9506-9A7D8513A9B5}" destId="{3EBBEF82-B50E-4C5C-96AA-2415530C77BD}" srcOrd="0" destOrd="0" presId="urn:microsoft.com/office/officeart/2018/2/layout/IconLabelList"/>
    <dgm:cxn modelId="{83565697-962F-4C96-91EC-FA9DC12A07C6}" srcId="{2401E8A6-8378-4CC8-9506-9A7D8513A9B5}" destId="{F12B45CE-591A-46F2-B00E-4EC64D6BAD49}" srcOrd="0" destOrd="0" parTransId="{B732FC3A-1F1E-43BD-8547-4D15A823810D}" sibTransId="{F6E42C50-487E-4AF3-86B6-D056F460688E}"/>
    <dgm:cxn modelId="{21371ECF-1DC3-4C25-AA2C-AC65C2CD2244}" type="presOf" srcId="{F5CE63A4-74A1-4AFF-A00B-E23C35C7AA69}" destId="{2F48F00B-1CCC-4B97-A9F1-3451326AAB7D}" srcOrd="0" destOrd="0" presId="urn:microsoft.com/office/officeart/2018/2/layout/IconLabelList"/>
    <dgm:cxn modelId="{9B1222BE-DF6D-4E12-8269-BB850729745E}" type="presParOf" srcId="{3EBBEF82-B50E-4C5C-96AA-2415530C77BD}" destId="{2726CC9B-0F24-4FC3-9331-FDB3A8AFD258}" srcOrd="0" destOrd="0" presId="urn:microsoft.com/office/officeart/2018/2/layout/IconLabelList"/>
    <dgm:cxn modelId="{ECFE076E-FB99-4C89-B566-F1F72D079454}" type="presParOf" srcId="{2726CC9B-0F24-4FC3-9331-FDB3A8AFD258}" destId="{A917FE61-DBB3-49CD-B673-40DA110DC8DB}" srcOrd="0" destOrd="0" presId="urn:microsoft.com/office/officeart/2018/2/layout/IconLabelList"/>
    <dgm:cxn modelId="{83C2E1F5-ADE8-40DF-BB3E-DCA8E8BC8259}" type="presParOf" srcId="{2726CC9B-0F24-4FC3-9331-FDB3A8AFD258}" destId="{3126A172-E21F-4EDC-9E1A-8DE7DCCA5829}" srcOrd="1" destOrd="0" presId="urn:microsoft.com/office/officeart/2018/2/layout/IconLabelList"/>
    <dgm:cxn modelId="{18D05F89-D996-4B3A-87B5-E59034AD0B0D}" type="presParOf" srcId="{2726CC9B-0F24-4FC3-9331-FDB3A8AFD258}" destId="{DAF4A34D-B468-4341-88D3-3BD2EBEB9B4F}" srcOrd="2" destOrd="0" presId="urn:microsoft.com/office/officeart/2018/2/layout/IconLabelList"/>
    <dgm:cxn modelId="{90D2F595-524E-43F5-92A1-F7CFF8619896}" type="presParOf" srcId="{3EBBEF82-B50E-4C5C-96AA-2415530C77BD}" destId="{7250A309-AA19-425B-A4FD-0546BA6C3A12}" srcOrd="1" destOrd="0" presId="urn:microsoft.com/office/officeart/2018/2/layout/IconLabelList"/>
    <dgm:cxn modelId="{FDF1BE13-57CF-4679-8515-E3640453F6A0}" type="presParOf" srcId="{3EBBEF82-B50E-4C5C-96AA-2415530C77BD}" destId="{B94C6F8E-0D11-4242-AC87-52C409C282D6}" srcOrd="2" destOrd="0" presId="urn:microsoft.com/office/officeart/2018/2/layout/IconLabelList"/>
    <dgm:cxn modelId="{20CBD19A-47C6-473A-9CAE-6F1797231105}" type="presParOf" srcId="{B94C6F8E-0D11-4242-AC87-52C409C282D6}" destId="{AAAA5961-EB33-4A67-B352-0EF813F92F94}" srcOrd="0" destOrd="0" presId="urn:microsoft.com/office/officeart/2018/2/layout/IconLabelList"/>
    <dgm:cxn modelId="{364DBD10-1BCA-4929-BCEE-27F68E4EAE46}" type="presParOf" srcId="{B94C6F8E-0D11-4242-AC87-52C409C282D6}" destId="{E1C37F96-2740-4781-B137-FEA32E0E033F}" srcOrd="1" destOrd="0" presId="urn:microsoft.com/office/officeart/2018/2/layout/IconLabelList"/>
    <dgm:cxn modelId="{D8642998-4E99-4BC4-86FC-BCFE671FF33A}" type="presParOf" srcId="{B94C6F8E-0D11-4242-AC87-52C409C282D6}" destId="{2F48F00B-1CCC-4B97-A9F1-3451326AAB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39354-6E83-48D4-95DF-FBF8D619C31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D659E89-A174-4EA1-AE83-C7CC0A490BA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Greenhouse gases </a:t>
          </a:r>
          <a:r>
            <a:rPr lang="en-GB" sz="1400" baseline="0" dirty="0"/>
            <a:t>heat</a:t>
          </a:r>
          <a:r>
            <a:rPr lang="en-GB" sz="1400" dirty="0"/>
            <a:t> the atmosphere </a:t>
          </a:r>
        </a:p>
      </dgm:t>
    </dgm:pt>
    <dgm:pt modelId="{672A9D45-B88D-436B-A7CE-4164197AECAA}" type="parTrans" cxnId="{EB516D3D-82AC-4DD3-B031-63325BBC4384}">
      <dgm:prSet/>
      <dgm:spPr/>
      <dgm:t>
        <a:bodyPr/>
        <a:lstStyle/>
        <a:p>
          <a:endParaRPr lang="en-GB"/>
        </a:p>
      </dgm:t>
    </dgm:pt>
    <dgm:pt modelId="{237E319B-EA0D-49B2-BBF2-C65C3A1A16C0}" type="sibTrans" cxnId="{EB516D3D-82AC-4DD3-B031-63325BBC438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Burning fossil fuels to provide electricity/heat produces greenhouse gases  </a:t>
          </a:r>
        </a:p>
      </dgm:t>
    </dgm:pt>
    <dgm:pt modelId="{431CA585-B597-4977-A6E2-6AF9A722C07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This heat, increases global temperature. Increasing the </a:t>
          </a:r>
          <a:r>
            <a:rPr lang="en-GB" sz="1400" baseline="0" dirty="0"/>
            <a:t>effects of climate change</a:t>
          </a:r>
          <a:endParaRPr lang="en-GB" sz="1400" dirty="0"/>
        </a:p>
      </dgm:t>
    </dgm:pt>
    <dgm:pt modelId="{F5EE621A-67C8-411F-9F46-176CBD9946A5}" type="parTrans" cxnId="{18BC354D-991E-41C6-BF9E-26BA77B9982F}">
      <dgm:prSet/>
      <dgm:spPr/>
      <dgm:t>
        <a:bodyPr/>
        <a:lstStyle/>
        <a:p>
          <a:endParaRPr lang="en-GB"/>
        </a:p>
      </dgm:t>
    </dgm:pt>
    <dgm:pt modelId="{041901EB-98C2-4543-B497-2DCC77320FD6}" type="sibTrans" cxnId="{18BC354D-991E-41C6-BF9E-26BA77B9982F}">
      <dgm:prSet custT="1"/>
      <dgm:spPr/>
      <dgm:t>
        <a:bodyPr/>
        <a:lstStyle/>
        <a:p>
          <a:r>
            <a:rPr lang="en-GB" sz="1400" dirty="0"/>
            <a:t>However, renewable energy does not produce greenhouse gases </a:t>
          </a:r>
        </a:p>
      </dgm:t>
    </dgm:pt>
    <dgm:pt modelId="{385EAC81-9961-4EB8-93A9-7250DBB2A119}">
      <dgm:prSet phldrT="[Text]" phldr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en-GB" dirty="0"/>
        </a:p>
      </dgm:t>
    </dgm:pt>
    <dgm:pt modelId="{CFC60DCC-4589-4DBA-9851-6748D9C07987}" type="sibTrans" cxnId="{7D860CD4-8404-498A-A795-0DC2A6A929F8}">
      <dgm:prSet custT="1"/>
      <dgm:spPr/>
      <dgm:t>
        <a:bodyPr/>
        <a:lstStyle/>
        <a:p>
          <a:r>
            <a:rPr lang="en-GB" sz="1400" dirty="0"/>
            <a:t>And is sustainable, so it can constantly be harnessed </a:t>
          </a:r>
        </a:p>
      </dgm:t>
    </dgm:pt>
    <dgm:pt modelId="{FA7BAB3A-42FB-4420-B661-939B8C77AD2F}" type="parTrans" cxnId="{7D860CD4-8404-498A-A795-0DC2A6A929F8}">
      <dgm:prSet/>
      <dgm:spPr/>
      <dgm:t>
        <a:bodyPr/>
        <a:lstStyle/>
        <a:p>
          <a:endParaRPr lang="en-GB"/>
        </a:p>
      </dgm:t>
    </dgm:pt>
    <dgm:pt modelId="{BE57E80F-D403-4F63-9251-C43A57CFB3B8}" type="pres">
      <dgm:prSet presAssocID="{96E39354-6E83-48D4-95DF-FBF8D619C312}" presName="Name0" presStyleCnt="0">
        <dgm:presLayoutVars>
          <dgm:chMax/>
          <dgm:chPref/>
          <dgm:dir/>
          <dgm:animLvl val="lvl"/>
        </dgm:presLayoutVars>
      </dgm:prSet>
      <dgm:spPr/>
    </dgm:pt>
    <dgm:pt modelId="{7804BBEE-0D1F-4485-9B72-B855FBE8BE21}" type="pres">
      <dgm:prSet presAssocID="{6D659E89-A174-4EA1-AE83-C7CC0A490BA4}" presName="composite" presStyleCnt="0"/>
      <dgm:spPr/>
    </dgm:pt>
    <dgm:pt modelId="{1C73426C-5EBD-4EEA-9D10-7C67F9746FFB}" type="pres">
      <dgm:prSet presAssocID="{6D659E89-A174-4EA1-AE83-C7CC0A490BA4}" presName="Parent1" presStyleLbl="node1" presStyleIdx="0" presStyleCnt="6" custLinFactNeighborY="1352">
        <dgm:presLayoutVars>
          <dgm:chMax val="1"/>
          <dgm:chPref val="1"/>
          <dgm:bulletEnabled val="1"/>
        </dgm:presLayoutVars>
      </dgm:prSet>
      <dgm:spPr/>
    </dgm:pt>
    <dgm:pt modelId="{E5459D1D-15E0-4CF2-AAA6-79AD53761331}" type="pres">
      <dgm:prSet presAssocID="{6D659E89-A174-4EA1-AE83-C7CC0A490BA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7A372D1-E283-41BC-A655-FA3A6D546C79}" type="pres">
      <dgm:prSet presAssocID="{6D659E89-A174-4EA1-AE83-C7CC0A490BA4}" presName="BalanceSpacing" presStyleCnt="0"/>
      <dgm:spPr/>
    </dgm:pt>
    <dgm:pt modelId="{7758D9D7-B56B-413F-A000-9FBEADB2DD87}" type="pres">
      <dgm:prSet presAssocID="{6D659E89-A174-4EA1-AE83-C7CC0A490BA4}" presName="BalanceSpacing1" presStyleCnt="0"/>
      <dgm:spPr/>
    </dgm:pt>
    <dgm:pt modelId="{3DA72F7D-CC83-46E2-A3C6-5A27659EF506}" type="pres">
      <dgm:prSet presAssocID="{237E319B-EA0D-49B2-BBF2-C65C3A1A16C0}" presName="Accent1Text" presStyleLbl="node1" presStyleIdx="1" presStyleCnt="6"/>
      <dgm:spPr/>
    </dgm:pt>
    <dgm:pt modelId="{F900768A-F88F-4A0E-A892-79211373576F}" type="pres">
      <dgm:prSet presAssocID="{237E319B-EA0D-49B2-BBF2-C65C3A1A16C0}" presName="spaceBetweenRectangles" presStyleCnt="0"/>
      <dgm:spPr/>
    </dgm:pt>
    <dgm:pt modelId="{2FD3E917-CB36-4204-BA79-DCA9BB1E6AFB}" type="pres">
      <dgm:prSet presAssocID="{431CA585-B597-4977-A6E2-6AF9A722C07D}" presName="composite" presStyleCnt="0"/>
      <dgm:spPr/>
    </dgm:pt>
    <dgm:pt modelId="{AB34E846-7376-45A5-BAFD-0CBEE0F9823B}" type="pres">
      <dgm:prSet presAssocID="{431CA585-B597-4977-A6E2-6AF9A722C07D}" presName="Parent1" presStyleLbl="node1" presStyleIdx="2" presStyleCnt="6" custLinFactNeighborX="-2540">
        <dgm:presLayoutVars>
          <dgm:chMax val="1"/>
          <dgm:chPref val="1"/>
          <dgm:bulletEnabled val="1"/>
        </dgm:presLayoutVars>
      </dgm:prSet>
      <dgm:spPr/>
    </dgm:pt>
    <dgm:pt modelId="{54141DD1-C136-4B1F-B8C6-59E41003D400}" type="pres">
      <dgm:prSet presAssocID="{431CA585-B597-4977-A6E2-6AF9A722C07D}" presName="Childtext1" presStyleLbl="revTx" presStyleIdx="1" presStyleCnt="3" custLinFactNeighborX="3717">
        <dgm:presLayoutVars>
          <dgm:chMax val="0"/>
          <dgm:chPref val="0"/>
          <dgm:bulletEnabled val="1"/>
        </dgm:presLayoutVars>
      </dgm:prSet>
      <dgm:spPr/>
    </dgm:pt>
    <dgm:pt modelId="{5E8384E2-4A2C-46E6-BE2E-282D9AFC436C}" type="pres">
      <dgm:prSet presAssocID="{431CA585-B597-4977-A6E2-6AF9A722C07D}" presName="BalanceSpacing" presStyleCnt="0"/>
      <dgm:spPr/>
    </dgm:pt>
    <dgm:pt modelId="{7D99E2B1-0DBC-4F70-A578-BEC8216C3013}" type="pres">
      <dgm:prSet presAssocID="{431CA585-B597-4977-A6E2-6AF9A722C07D}" presName="BalanceSpacing1" presStyleCnt="0"/>
      <dgm:spPr/>
    </dgm:pt>
    <dgm:pt modelId="{F65C2AD8-1A0A-4A23-85D3-DC365C370BB5}" type="pres">
      <dgm:prSet presAssocID="{041901EB-98C2-4543-B497-2DCC77320FD6}" presName="Accent1Text" presStyleLbl="node1" presStyleIdx="3" presStyleCnt="6"/>
      <dgm:spPr/>
    </dgm:pt>
    <dgm:pt modelId="{B342070F-F929-4C62-BCB6-DDD7C4BF6B17}" type="pres">
      <dgm:prSet presAssocID="{041901EB-98C2-4543-B497-2DCC77320FD6}" presName="spaceBetweenRectangles" presStyleCnt="0"/>
      <dgm:spPr/>
    </dgm:pt>
    <dgm:pt modelId="{662B36FB-1115-46DB-A80A-1AE5E667727F}" type="pres">
      <dgm:prSet presAssocID="{385EAC81-9961-4EB8-93A9-7250DBB2A119}" presName="composite" presStyleCnt="0"/>
      <dgm:spPr/>
    </dgm:pt>
    <dgm:pt modelId="{B8C0C6DB-05C8-4CB3-8095-4B9C309763FE}" type="pres">
      <dgm:prSet presAssocID="{385EAC81-9961-4EB8-93A9-7250DBB2A119}" presName="Parent1" presStyleLbl="node1" presStyleIdx="4" presStyleCnt="6" custLinFactX="52768" custLinFactNeighborX="100000" custLinFactNeighborY="1252">
        <dgm:presLayoutVars>
          <dgm:chMax val="1"/>
          <dgm:chPref val="1"/>
          <dgm:bulletEnabled val="1"/>
        </dgm:presLayoutVars>
      </dgm:prSet>
      <dgm:spPr/>
    </dgm:pt>
    <dgm:pt modelId="{65CF9FF6-677A-4A1C-AB3E-377FC8CDCD61}" type="pres">
      <dgm:prSet presAssocID="{385EAC81-9961-4EB8-93A9-7250DBB2A1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ABECA49-A30E-4DB4-B828-81626EFE8AF9}" type="pres">
      <dgm:prSet presAssocID="{385EAC81-9961-4EB8-93A9-7250DBB2A119}" presName="BalanceSpacing" presStyleCnt="0"/>
      <dgm:spPr/>
    </dgm:pt>
    <dgm:pt modelId="{BE5521FF-A319-4759-8A08-0F00132E07A9}" type="pres">
      <dgm:prSet presAssocID="{385EAC81-9961-4EB8-93A9-7250DBB2A119}" presName="BalanceSpacing1" presStyleCnt="0"/>
      <dgm:spPr/>
    </dgm:pt>
    <dgm:pt modelId="{C25EE03B-ACAC-4F43-9A61-F3698112154C}" type="pres">
      <dgm:prSet presAssocID="{CFC60DCC-4589-4DBA-9851-6748D9C07987}" presName="Accent1Text" presStyleLbl="node1" presStyleIdx="5" presStyleCnt="6" custLinFactX="5888" custLinFactNeighborX="100000" custLinFactNeighborY="-2289"/>
      <dgm:spPr/>
    </dgm:pt>
  </dgm:ptLst>
  <dgm:cxnLst>
    <dgm:cxn modelId="{EF62AD07-5D83-49E9-A02C-2CDCCD326A4F}" type="presOf" srcId="{237E319B-EA0D-49B2-BBF2-C65C3A1A16C0}" destId="{3DA72F7D-CC83-46E2-A3C6-5A27659EF506}" srcOrd="0" destOrd="0" presId="urn:microsoft.com/office/officeart/2008/layout/AlternatingHexagons"/>
    <dgm:cxn modelId="{F48B1928-6431-4077-9F54-40E05847CAA6}" type="presOf" srcId="{CFC60DCC-4589-4DBA-9851-6748D9C07987}" destId="{C25EE03B-ACAC-4F43-9A61-F3698112154C}" srcOrd="0" destOrd="0" presId="urn:microsoft.com/office/officeart/2008/layout/AlternatingHexagons"/>
    <dgm:cxn modelId="{91566930-10C0-4CC9-92BB-3F27FF4E6AAA}" type="presOf" srcId="{96E39354-6E83-48D4-95DF-FBF8D619C312}" destId="{BE57E80F-D403-4F63-9251-C43A57CFB3B8}" srcOrd="0" destOrd="0" presId="urn:microsoft.com/office/officeart/2008/layout/AlternatingHexagons"/>
    <dgm:cxn modelId="{EB516D3D-82AC-4DD3-B031-63325BBC4384}" srcId="{96E39354-6E83-48D4-95DF-FBF8D619C312}" destId="{6D659E89-A174-4EA1-AE83-C7CC0A490BA4}" srcOrd="0" destOrd="0" parTransId="{672A9D45-B88D-436B-A7CE-4164197AECAA}" sibTransId="{237E319B-EA0D-49B2-BBF2-C65C3A1A16C0}"/>
    <dgm:cxn modelId="{18BC354D-991E-41C6-BF9E-26BA77B9982F}" srcId="{96E39354-6E83-48D4-95DF-FBF8D619C312}" destId="{431CA585-B597-4977-A6E2-6AF9A722C07D}" srcOrd="1" destOrd="0" parTransId="{F5EE621A-67C8-411F-9F46-176CBD9946A5}" sibTransId="{041901EB-98C2-4543-B497-2DCC77320FD6}"/>
    <dgm:cxn modelId="{3ACFC84D-A7AC-48CF-8262-57390B3E6CAD}" type="presOf" srcId="{6D659E89-A174-4EA1-AE83-C7CC0A490BA4}" destId="{1C73426C-5EBD-4EEA-9D10-7C67F9746FFB}" srcOrd="0" destOrd="0" presId="urn:microsoft.com/office/officeart/2008/layout/AlternatingHexagons"/>
    <dgm:cxn modelId="{282D8591-50FD-4260-ADED-269F5884E251}" type="presOf" srcId="{385EAC81-9961-4EB8-93A9-7250DBB2A119}" destId="{B8C0C6DB-05C8-4CB3-8095-4B9C309763FE}" srcOrd="0" destOrd="0" presId="urn:microsoft.com/office/officeart/2008/layout/AlternatingHexagons"/>
    <dgm:cxn modelId="{7D5FB8D3-C857-4A94-86BB-6D9A814B8A5C}" type="presOf" srcId="{431CA585-B597-4977-A6E2-6AF9A722C07D}" destId="{AB34E846-7376-45A5-BAFD-0CBEE0F9823B}" srcOrd="0" destOrd="0" presId="urn:microsoft.com/office/officeart/2008/layout/AlternatingHexagons"/>
    <dgm:cxn modelId="{7D860CD4-8404-498A-A795-0DC2A6A929F8}" srcId="{96E39354-6E83-48D4-95DF-FBF8D619C312}" destId="{385EAC81-9961-4EB8-93A9-7250DBB2A119}" srcOrd="2" destOrd="0" parTransId="{FA7BAB3A-42FB-4420-B661-939B8C77AD2F}" sibTransId="{CFC60DCC-4589-4DBA-9851-6748D9C07987}"/>
    <dgm:cxn modelId="{366036F8-DCCE-40FF-AC1F-75AB3FACEE5D}" type="presOf" srcId="{041901EB-98C2-4543-B497-2DCC77320FD6}" destId="{F65C2AD8-1A0A-4A23-85D3-DC365C370BB5}" srcOrd="0" destOrd="0" presId="urn:microsoft.com/office/officeart/2008/layout/AlternatingHexagons"/>
    <dgm:cxn modelId="{52BEDD62-C9DB-48F1-9B50-3BB8CB8E43C4}" type="presParOf" srcId="{BE57E80F-D403-4F63-9251-C43A57CFB3B8}" destId="{7804BBEE-0D1F-4485-9B72-B855FBE8BE21}" srcOrd="0" destOrd="0" presId="urn:microsoft.com/office/officeart/2008/layout/AlternatingHexagons"/>
    <dgm:cxn modelId="{D12A332A-689F-4C69-9029-2CC94C8D563C}" type="presParOf" srcId="{7804BBEE-0D1F-4485-9B72-B855FBE8BE21}" destId="{1C73426C-5EBD-4EEA-9D10-7C67F9746FFB}" srcOrd="0" destOrd="0" presId="urn:microsoft.com/office/officeart/2008/layout/AlternatingHexagons"/>
    <dgm:cxn modelId="{E42007D2-B12C-4590-9442-F9AE1CF4B322}" type="presParOf" srcId="{7804BBEE-0D1F-4485-9B72-B855FBE8BE21}" destId="{E5459D1D-15E0-4CF2-AAA6-79AD53761331}" srcOrd="1" destOrd="0" presId="urn:microsoft.com/office/officeart/2008/layout/AlternatingHexagons"/>
    <dgm:cxn modelId="{3BFCCFFA-0351-4F8D-AD08-AEE41E93F530}" type="presParOf" srcId="{7804BBEE-0D1F-4485-9B72-B855FBE8BE21}" destId="{D7A372D1-E283-41BC-A655-FA3A6D546C79}" srcOrd="2" destOrd="0" presId="urn:microsoft.com/office/officeart/2008/layout/AlternatingHexagons"/>
    <dgm:cxn modelId="{328D443E-62CD-424B-AC0D-80AD588FE48A}" type="presParOf" srcId="{7804BBEE-0D1F-4485-9B72-B855FBE8BE21}" destId="{7758D9D7-B56B-413F-A000-9FBEADB2DD87}" srcOrd="3" destOrd="0" presId="urn:microsoft.com/office/officeart/2008/layout/AlternatingHexagons"/>
    <dgm:cxn modelId="{91982934-2E6F-4724-9C0E-5EE911A51710}" type="presParOf" srcId="{7804BBEE-0D1F-4485-9B72-B855FBE8BE21}" destId="{3DA72F7D-CC83-46E2-A3C6-5A27659EF506}" srcOrd="4" destOrd="0" presId="urn:microsoft.com/office/officeart/2008/layout/AlternatingHexagons"/>
    <dgm:cxn modelId="{A9300B9C-676F-4C60-921E-300F900D6BE5}" type="presParOf" srcId="{BE57E80F-D403-4F63-9251-C43A57CFB3B8}" destId="{F900768A-F88F-4A0E-A892-79211373576F}" srcOrd="1" destOrd="0" presId="urn:microsoft.com/office/officeart/2008/layout/AlternatingHexagons"/>
    <dgm:cxn modelId="{FFE41369-B0DD-4D36-9C60-4296E3C5CCD7}" type="presParOf" srcId="{BE57E80F-D403-4F63-9251-C43A57CFB3B8}" destId="{2FD3E917-CB36-4204-BA79-DCA9BB1E6AFB}" srcOrd="2" destOrd="0" presId="urn:microsoft.com/office/officeart/2008/layout/AlternatingHexagons"/>
    <dgm:cxn modelId="{E254A3C5-6E9E-48E2-92AB-B03E4FDFEC76}" type="presParOf" srcId="{2FD3E917-CB36-4204-BA79-DCA9BB1E6AFB}" destId="{AB34E846-7376-45A5-BAFD-0CBEE0F9823B}" srcOrd="0" destOrd="0" presId="urn:microsoft.com/office/officeart/2008/layout/AlternatingHexagons"/>
    <dgm:cxn modelId="{2D698B0E-0B8B-4D46-B1BF-7C81A52C820B}" type="presParOf" srcId="{2FD3E917-CB36-4204-BA79-DCA9BB1E6AFB}" destId="{54141DD1-C136-4B1F-B8C6-59E41003D400}" srcOrd="1" destOrd="0" presId="urn:microsoft.com/office/officeart/2008/layout/AlternatingHexagons"/>
    <dgm:cxn modelId="{180F3860-1EB3-496E-AF2B-42C5957E5606}" type="presParOf" srcId="{2FD3E917-CB36-4204-BA79-DCA9BB1E6AFB}" destId="{5E8384E2-4A2C-46E6-BE2E-282D9AFC436C}" srcOrd="2" destOrd="0" presId="urn:microsoft.com/office/officeart/2008/layout/AlternatingHexagons"/>
    <dgm:cxn modelId="{096B18EB-5A44-49EF-AA5A-8B77722ECC59}" type="presParOf" srcId="{2FD3E917-CB36-4204-BA79-DCA9BB1E6AFB}" destId="{7D99E2B1-0DBC-4F70-A578-BEC8216C3013}" srcOrd="3" destOrd="0" presId="urn:microsoft.com/office/officeart/2008/layout/AlternatingHexagons"/>
    <dgm:cxn modelId="{3828D083-7994-4C73-A288-F3C8A29B52BD}" type="presParOf" srcId="{2FD3E917-CB36-4204-BA79-DCA9BB1E6AFB}" destId="{F65C2AD8-1A0A-4A23-85D3-DC365C370BB5}" srcOrd="4" destOrd="0" presId="urn:microsoft.com/office/officeart/2008/layout/AlternatingHexagons"/>
    <dgm:cxn modelId="{AA77343F-6CDF-48C1-9B2A-A8C794838A40}" type="presParOf" srcId="{BE57E80F-D403-4F63-9251-C43A57CFB3B8}" destId="{B342070F-F929-4C62-BCB6-DDD7C4BF6B17}" srcOrd="3" destOrd="0" presId="urn:microsoft.com/office/officeart/2008/layout/AlternatingHexagons"/>
    <dgm:cxn modelId="{9AAD55C4-4E89-44B7-956B-41AEE9CCA32B}" type="presParOf" srcId="{BE57E80F-D403-4F63-9251-C43A57CFB3B8}" destId="{662B36FB-1115-46DB-A80A-1AE5E667727F}" srcOrd="4" destOrd="0" presId="urn:microsoft.com/office/officeart/2008/layout/AlternatingHexagons"/>
    <dgm:cxn modelId="{A2D3BAC8-6275-4A84-BFEF-1F0E7F34148E}" type="presParOf" srcId="{662B36FB-1115-46DB-A80A-1AE5E667727F}" destId="{B8C0C6DB-05C8-4CB3-8095-4B9C309763FE}" srcOrd="0" destOrd="0" presId="urn:microsoft.com/office/officeart/2008/layout/AlternatingHexagons"/>
    <dgm:cxn modelId="{9E6B1381-9DB0-4148-BB7A-B8BBC3D3ED5B}" type="presParOf" srcId="{662B36FB-1115-46DB-A80A-1AE5E667727F}" destId="{65CF9FF6-677A-4A1C-AB3E-377FC8CDCD61}" srcOrd="1" destOrd="0" presId="urn:microsoft.com/office/officeart/2008/layout/AlternatingHexagons"/>
    <dgm:cxn modelId="{03B6925D-3E37-4594-BBD2-B0242915559D}" type="presParOf" srcId="{662B36FB-1115-46DB-A80A-1AE5E667727F}" destId="{CABECA49-A30E-4DB4-B828-81626EFE8AF9}" srcOrd="2" destOrd="0" presId="urn:microsoft.com/office/officeart/2008/layout/AlternatingHexagons"/>
    <dgm:cxn modelId="{CB705CAE-D1F4-4620-82E3-16F2CAEF5E39}" type="presParOf" srcId="{662B36FB-1115-46DB-A80A-1AE5E667727F}" destId="{BE5521FF-A319-4759-8A08-0F00132E07A9}" srcOrd="3" destOrd="0" presId="urn:microsoft.com/office/officeart/2008/layout/AlternatingHexagons"/>
    <dgm:cxn modelId="{8F8122CD-FC36-498E-823F-AA7456A66886}" type="presParOf" srcId="{662B36FB-1115-46DB-A80A-1AE5E667727F}" destId="{C25EE03B-ACAC-4F43-9A61-F3698112154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7FE61-DBB3-49CD-B673-40DA110DC8DB}">
      <dsp:nvSpPr>
        <dsp:cNvPr id="0" name=""/>
        <dsp:cNvSpPr/>
      </dsp:nvSpPr>
      <dsp:spPr>
        <a:xfrm>
          <a:off x="1747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4A34D-B468-4341-88D3-3BD2EBEB9B4F}">
      <dsp:nvSpPr>
        <dsp:cNvPr id="0" name=""/>
        <dsp:cNvSpPr/>
      </dsp:nvSpPr>
      <dsp:spPr>
        <a:xfrm>
          <a:off x="559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Understanding different energy sources, renewable vs non-renewable and the different impacts on the planet. </a:t>
          </a:r>
        </a:p>
      </dsp:txBody>
      <dsp:txXfrm>
        <a:off x="559800" y="2821519"/>
        <a:ext cx="4320000" cy="720000"/>
      </dsp:txXfrm>
    </dsp:sp>
    <dsp:sp modelId="{AAAA5961-EB33-4A67-B352-0EF813F92F94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F00B-1CCC-4B97-A9F1-3451326AAB7D}">
      <dsp:nvSpPr>
        <dsp:cNvPr id="0" name=""/>
        <dsp:cNvSpPr/>
      </dsp:nvSpPr>
      <dsp:spPr>
        <a:xfrm>
          <a:off x="5635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While also understanding how to be energy efficient in school/home and how to take action. </a:t>
          </a:r>
        </a:p>
      </dsp:txBody>
      <dsp:txXfrm>
        <a:off x="5635800" y="2821519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3426C-5EBD-4EEA-9D10-7C67F9746FFB}">
      <dsp:nvSpPr>
        <dsp:cNvPr id="0" name=""/>
        <dsp:cNvSpPr/>
      </dsp:nvSpPr>
      <dsp:spPr>
        <a:xfrm rot="5400000">
          <a:off x="4067295" y="188982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Greenhouse gases </a:t>
          </a:r>
          <a:r>
            <a:rPr lang="en-GB" sz="1400" kern="1200" baseline="0" dirty="0"/>
            <a:t>heat</a:t>
          </a:r>
          <a:r>
            <a:rPr lang="en-GB" sz="1400" kern="1200" dirty="0"/>
            <a:t> the atmosphere </a:t>
          </a:r>
        </a:p>
      </dsp:txBody>
      <dsp:txXfrm rot="-5400000">
        <a:off x="4543507" y="404642"/>
        <a:ext cx="1421811" cy="1634265"/>
      </dsp:txXfrm>
    </dsp:sp>
    <dsp:sp modelId="{E5459D1D-15E0-4CF2-AAA6-79AD53761331}">
      <dsp:nvSpPr>
        <dsp:cNvPr id="0" name=""/>
        <dsp:cNvSpPr/>
      </dsp:nvSpPr>
      <dsp:spPr>
        <a:xfrm>
          <a:off x="6349885" y="477405"/>
          <a:ext cx="2649647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2F7D-CC83-46E2-A3C6-5A27659EF506}">
      <dsp:nvSpPr>
        <dsp:cNvPr id="0" name=""/>
        <dsp:cNvSpPr/>
      </dsp:nvSpPr>
      <dsp:spPr>
        <a:xfrm rot="5400000">
          <a:off x="1836463" y="156883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Burning fossil fuels to provide electricity/heat produces greenhouse gases  </a:t>
          </a:r>
        </a:p>
      </dsp:txBody>
      <dsp:txXfrm rot="-5400000">
        <a:off x="2312675" y="372543"/>
        <a:ext cx="1421811" cy="1634265"/>
      </dsp:txXfrm>
    </dsp:sp>
    <dsp:sp modelId="{AB34E846-7376-45A5-BAFD-0CBEE0F9823B}">
      <dsp:nvSpPr>
        <dsp:cNvPr id="0" name=""/>
        <dsp:cNvSpPr/>
      </dsp:nvSpPr>
      <dsp:spPr>
        <a:xfrm rot="5400000">
          <a:off x="2895140" y="2172134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heat, increases global temperature. Increasing the </a:t>
          </a:r>
          <a:r>
            <a:rPr lang="en-GB" sz="1400" kern="1200" baseline="0" dirty="0"/>
            <a:t>effects of climate change</a:t>
          </a:r>
          <a:endParaRPr lang="en-GB" sz="1400" kern="1200" dirty="0"/>
        </a:p>
      </dsp:txBody>
      <dsp:txXfrm rot="-5400000">
        <a:off x="3371352" y="2387794"/>
        <a:ext cx="1421811" cy="1634265"/>
      </dsp:txXfrm>
    </dsp:sp>
    <dsp:sp modelId="{54141DD1-C136-4B1F-B8C6-59E41003D400}">
      <dsp:nvSpPr>
        <dsp:cNvPr id="0" name=""/>
        <dsp:cNvSpPr/>
      </dsp:nvSpPr>
      <dsp:spPr>
        <a:xfrm>
          <a:off x="547594" y="2492656"/>
          <a:ext cx="2564174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C2AD8-1A0A-4A23-85D3-DC365C370BB5}">
      <dsp:nvSpPr>
        <dsp:cNvPr id="0" name=""/>
        <dsp:cNvSpPr/>
      </dsp:nvSpPr>
      <dsp:spPr>
        <a:xfrm rot="5400000">
          <a:off x="5178437" y="2172134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However, renewable energy does not produce greenhouse gases </a:t>
          </a:r>
        </a:p>
      </dsp:txBody>
      <dsp:txXfrm rot="-5400000">
        <a:off x="5654649" y="2387794"/>
        <a:ext cx="1421811" cy="1634265"/>
      </dsp:txXfrm>
    </dsp:sp>
    <dsp:sp modelId="{B8C0C6DB-05C8-4CB3-8095-4B9C309763FE}">
      <dsp:nvSpPr>
        <dsp:cNvPr id="0" name=""/>
        <dsp:cNvSpPr/>
      </dsp:nvSpPr>
      <dsp:spPr>
        <a:xfrm rot="5400000">
          <a:off x="7222848" y="4189943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900" kern="1200" dirty="0"/>
        </a:p>
      </dsp:txBody>
      <dsp:txXfrm rot="-5400000">
        <a:off x="7699060" y="4405603"/>
        <a:ext cx="1421811" cy="1634265"/>
      </dsp:txXfrm>
    </dsp:sp>
    <dsp:sp modelId="{65CF9FF6-677A-4A1C-AB3E-377FC8CDCD61}">
      <dsp:nvSpPr>
        <dsp:cNvPr id="0" name=""/>
        <dsp:cNvSpPr/>
      </dsp:nvSpPr>
      <dsp:spPr>
        <a:xfrm>
          <a:off x="6349885" y="4507907"/>
          <a:ext cx="2649647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EE03B-ACAC-4F43-9A61-F3698112154C}">
      <dsp:nvSpPr>
        <dsp:cNvPr id="0" name=""/>
        <dsp:cNvSpPr/>
      </dsp:nvSpPr>
      <dsp:spPr>
        <a:xfrm rot="5400000">
          <a:off x="4023670" y="4133039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And is sustainable, so it can constantly be harnessed </a:t>
          </a:r>
        </a:p>
      </dsp:txBody>
      <dsp:txXfrm rot="-5400000">
        <a:off x="4499882" y="4348699"/>
        <a:ext cx="1421811" cy="163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00768-EC6E-45DB-B6D6-3927EFDA2A0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3051-94C3-496A-B17F-6D8BAF6A3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d4bcj6/revision/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6wwxnb/articles/ztxwq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xKThjcKa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8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learners to fill out task 1:  Advantages &amp; Disadvantages Worksheet - correctly match each advantage &amp; disadvantage for the renewable energy sources. </a:t>
            </a:r>
          </a:p>
          <a:p>
            <a:endParaRPr lang="en-GB" dirty="0"/>
          </a:p>
          <a:p>
            <a:r>
              <a:rPr lang="en-GB" dirty="0"/>
              <a:t>There is an answer sheet in the resource section for this lesson.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https://www.bbc.co.uk/bitesize/guides/zd4bcj6/revision/3</a:t>
            </a:r>
            <a:r>
              <a:rPr lang="en-GB" sz="1200" dirty="0"/>
              <a:t>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8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Separate video on energy efficiency which could be beneficial to KS4 - https://www.youtube.com/watch?v=D11iFUw_ImU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0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learners to watch the video and spot the different ways the school can be more energy efficient. </a:t>
            </a:r>
            <a:r>
              <a:rPr lang="en-GB" b="1" dirty="0"/>
              <a:t>Stop the video at 3:15 minutes. </a:t>
            </a:r>
          </a:p>
          <a:p>
            <a:endParaRPr lang="en-GB" b="1" dirty="0"/>
          </a:p>
          <a:p>
            <a:r>
              <a:rPr lang="en-GB" dirty="0"/>
              <a:t>Suggested answers: </a:t>
            </a:r>
          </a:p>
          <a:p>
            <a:r>
              <a:rPr lang="en-GB" dirty="0"/>
              <a:t>- Closing windows</a:t>
            </a:r>
          </a:p>
          <a:p>
            <a:r>
              <a:rPr lang="en-GB" dirty="0"/>
              <a:t>- Turning off taps when not in use</a:t>
            </a:r>
          </a:p>
          <a:p>
            <a:r>
              <a:rPr lang="en-GB" dirty="0"/>
              <a:t>- Turning lights off when not in use</a:t>
            </a:r>
          </a:p>
          <a:p>
            <a:r>
              <a:rPr lang="en-GB" dirty="0"/>
              <a:t>- Making sure the school has LED lights instead of ordinary bulbs</a:t>
            </a:r>
          </a:p>
          <a:p>
            <a:r>
              <a:rPr lang="en-GB" dirty="0"/>
              <a:t>- Keep the temperature of the room around 18-20 degrees</a:t>
            </a:r>
          </a:p>
          <a:p>
            <a:r>
              <a:rPr lang="en-GB" dirty="0"/>
              <a:t>- Making sure radiators aren’t covered</a:t>
            </a:r>
          </a:p>
          <a:p>
            <a:r>
              <a:rPr lang="en-GB" dirty="0"/>
              <a:t>- Switch off appliances not in use </a:t>
            </a:r>
          </a:p>
          <a:p>
            <a:r>
              <a:rPr lang="en-GB" dirty="0"/>
              <a:t>- Walk, Cycle, Scooter, Bus, Train to school instead of using private car.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9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67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energy efficiency actions are you as a class going to take?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1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Food, oil, coal, gas, petrol, turf and wood. </a:t>
            </a:r>
          </a:p>
          <a:p>
            <a:r>
              <a:rPr lang="en-GB" sz="1800" dirty="0"/>
              <a:t>Waves, tides, wind, falling water, light, geothermal, nuclear.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9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in the video provided: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https://www.bbc.co.uk/bitesize/topics/z6wwxnb/articles/ztxwqty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Suggestion: Mind map on the whiteboard before watching the video </a:t>
            </a:r>
          </a:p>
          <a:p>
            <a:r>
              <a:rPr lang="en-US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- Coal, Gas and oil – Fossil fuels </a:t>
            </a:r>
          </a:p>
          <a:p>
            <a:endParaRPr lang="en-US" sz="1800" u="non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- Develop over millions of years making them a non-renewable fuel source. Unsustainable as they are depleting rapidly.</a:t>
            </a:r>
          </a:p>
          <a:p>
            <a:endParaRPr lang="en-US" sz="1800" u="non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- Release greenhouse gases into the atmosphere causing the greenhouse effect.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1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Answers in this video </a:t>
            </a:r>
            <a:r>
              <a:rPr lang="en-GB" dirty="0">
                <a:hlinkClick r:id="rId3"/>
              </a:rPr>
              <a:t>Renewable Energy 101 - YouTube</a:t>
            </a:r>
            <a:r>
              <a:rPr lang="en-US" sz="1200" u="non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Suggestion: Mind map on the whiteboard before watching the video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They can be replenished within a human's lifetime, meaning they won’t run out whereas, Non-Renewable energy (Fossil Fuels) does.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Solar, Wind, Hydropower, Biomass, Tidal, Geothermal.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Clean source of energy, does not directly produce greenhouse emissions.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7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Wales has a climate target for 70% of its electricity demand to come from Welsh renewable energy sources by 2030, by looking at this data do you think this is achievable?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8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5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 Sun has light energy which travels to Earth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 temperature does not change the amount of energy generated by a solar panel; it is only the strength of sunlight that makes a difference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 sunlight is captured using large panels which are made up of solar cells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True: Solar panels are not able to store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Solar panels can be located inside homes and on roofs  - Located on the outside of roofs/ fields/ other external structures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Solar panels only generate electricity at night – Solar panels only generate electricity in the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Solar panels are not able to move once they are installed – Solar panels can move, so they are always directly facing the sun.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7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As the wind blows, it transfers some of its kinetic energy to the blades, which turn and drive the generator.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 amount of electricity generated depends on the strength of the wind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Several wind turbines may be grouped together to form a wind farm.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They can be located in the sea and on land.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Wind energy can only be harnessed during the day  - wind energy can be harnessed as long as the wind is blowing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</a:t>
            </a:r>
            <a:r>
              <a:rPr lang="en-GB" sz="1200" dirty="0"/>
              <a:t>Wind turbines move all day everyday – They only move when the wind is blowing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9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r>
              <a:rPr lang="en-GB" dirty="0"/>
              <a:t>True: </a:t>
            </a:r>
            <a:r>
              <a:rPr lang="en-GB" sz="1200" b="0" i="0" dirty="0">
                <a:solidFill>
                  <a:srgbClr val="141414"/>
                </a:solidFill>
                <a:effectLst/>
              </a:rPr>
              <a:t>Scotland generates 85% of the UK’s hydroelectric power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dirty="0">
                <a:solidFill>
                  <a:srgbClr val="141414"/>
                </a:solidFill>
                <a:effectLst/>
              </a:rPr>
              <a:t>True: </a:t>
            </a:r>
            <a:r>
              <a:rPr lang="en-GB" dirty="0"/>
              <a:t>The energy is generated through potential energy into kinetic energy – through the movement of the water </a:t>
            </a:r>
          </a:p>
          <a:p>
            <a:pPr algn="l" fontAlgn="base">
              <a:buFont typeface="Arial" panose="020B0604020202020204" pitchFamily="34" charset="0"/>
              <a:buNone/>
            </a:pPr>
            <a:r>
              <a:rPr lang="en-GB" dirty="0"/>
              <a:t>True: Does not produce greenhouse gases, so does not contribute to climate change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True: </a:t>
            </a:r>
            <a:r>
              <a:rPr lang="en-GB" sz="1200" dirty="0"/>
              <a:t>The moving water is used to generate electricity 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en-GB" dirty="0"/>
          </a:p>
          <a:p>
            <a:pPr algn="l" fontAlgn="base">
              <a:buFont typeface="Arial" panose="020B0604020202020204" pitchFamily="34" charset="0"/>
              <a:buNone/>
            </a:pPr>
            <a:r>
              <a:rPr lang="en-GB" dirty="0"/>
              <a:t>False: </a:t>
            </a:r>
            <a:r>
              <a:rPr lang="en-GB" sz="1200" b="0" i="0" dirty="0">
                <a:solidFill>
                  <a:srgbClr val="141414"/>
                </a:solidFill>
                <a:effectLst/>
              </a:rPr>
              <a:t>It is an </a:t>
            </a:r>
            <a:r>
              <a:rPr lang="en-GB" sz="1200" i="0" dirty="0">
                <a:solidFill>
                  <a:srgbClr val="141414"/>
                </a:solidFill>
                <a:effectLst/>
              </a:rPr>
              <a:t>unreliable energy source -  </a:t>
            </a:r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It is a </a:t>
            </a:r>
            <a:r>
              <a:rPr lang="en-GB" b="1" i="0" dirty="0">
                <a:solidFill>
                  <a:srgbClr val="141414"/>
                </a:solidFill>
                <a:effectLst/>
                <a:latin typeface="inherit"/>
              </a:rPr>
              <a:t>reliable energy source</a:t>
            </a:r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. Unlike wind and the sun, we know that stored water can provide a 24/7 source of kinetic energy.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False: The water moves from a low point up to a high point  - The water moves from a high point to a low point to generate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endParaRPr lang="en-GB" b="0" i="0" dirty="0">
              <a:solidFill>
                <a:srgbClr val="141414"/>
              </a:solidFill>
              <a:effectLst/>
              <a:latin typeface="Reith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0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DA34-F572-875D-A8A8-B8F69F1D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D2BD7-3411-D988-B96C-DFCD07467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8FAE4-28CD-67ED-5857-11419B2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DD791-BAD8-340A-970C-F79FFA59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C1D3-1B74-67EA-8082-F22B3F57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4123-BAD7-82AE-EBC4-A40F8DF3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8A6E0-3A87-35C5-A965-2C4AE3AE3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67E0-9D03-2F6E-17CA-E1144A4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E81F-D584-32B2-0126-56F5A18A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5008-EBC0-9410-B409-09B11F28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DF5E8-8A35-7D63-4F76-27641BF6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588EE-4571-9E41-0677-F4C29FEA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46C8-C4F0-B2DE-54BA-FF3265EA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17B8-3796-07DA-9867-28C15ED4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964E1-9A26-0B76-694C-6DFA852B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7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F42-A1B2-4651-0D2B-62AB7BA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D850-ECBE-0DB2-53E5-FAF89D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CCB0-7A39-4329-6A52-19005E19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B4C8-0BF9-0275-22B4-EE036E76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DEE2-EF9E-51E1-5B8E-2C633DAB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5462-C85D-C35C-E735-14A05182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DCDA3-3925-4DDF-F607-258268CD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A5D7-CDCF-FB37-A11C-D1DE9211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83A9-2AAB-7187-854B-80A63C39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D66F-2FED-65CE-F044-F08C2F6C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A3D0-8593-B676-2BF6-0A1C8270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D411-DC0A-EF2F-651B-4725A7EC4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7034-3E4F-797A-D098-4A75DA8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5A3C0-4369-E401-7415-827CEBA5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6C891-2D14-644E-6A9C-464E56A6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39A1E-3170-7037-E307-FE70F6B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9B10-8861-C76F-F2A9-B4649838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14CA-76C8-F7A3-DDC6-33E955E50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1724F-2728-EA92-313D-3BF9BB35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BC97-464F-52B0-36F8-AAB6A2B4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68E6-1F84-B9C7-8B67-BA2614E0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E0057-318A-3D03-0717-4A2BC2A2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DC079-52E0-DE3D-81BC-E858B835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A5631-32E2-4D75-B23D-7E09780E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4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3891-CE4C-84EA-F323-EDA4AB9A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AE6E3-D272-0087-9501-E0F354CB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FDEE-F077-15E1-6F57-42D97F4C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F1050-97D9-0153-EE33-B1E9A23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A58E9-391D-8D75-E295-48863816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58599-2E7E-536B-27CA-6498EB3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61972-2E7F-DF6F-EC05-A207987B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4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EC7E-FE85-A29D-21F2-963360B4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2991-D053-269D-8A1A-84F83E01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0CE-7EA7-8BE9-ECB3-4B7B0323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99EC-2C40-C6E5-F463-0FBFCBF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FC8FF-49C4-7B3D-17E5-21DC0FB6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F600-214F-5250-6A16-4744E37B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A417-853B-ED28-D98C-89E7984B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B3775-1D99-1D6C-95CD-6D3BF7CC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D7F31-7A32-F560-7568-E0F54E473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BDA44-1C07-FC1D-6047-9C0D2390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5F478-B4F8-292C-3EB7-62DD29AD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39390-485C-4CAA-2906-0AB964D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8546A-C941-3456-AF3E-49BA2470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93659-CB21-7B24-226F-DBB3B601B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6125-1A0A-F1FB-B80B-2F6FB9FB9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8892-DAE5-2FB4-B6BE-2B2879E8B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2520B-C4CA-D5F3-CD9E-147D6FC6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y4cmn/articles/zcv4g7h#zg3yf8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5wfKPx0q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4RmNNve3lc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6wwxnb/articles/ztxwqt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4xKThjcKa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amkat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gov.wales/sites/default/files/publications/2022-12/energy-generation-in-wales-2021.pdf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y4cmn/articles/zq6bydm#zwdk96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7mfwty/revision/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A7A72-3F0E-FEA6-EC4A-1F540349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391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Energy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3ACCC1-F690-43E8-420F-79F30CC88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378400"/>
              </p:ext>
            </p:extLst>
          </p:nvPr>
        </p:nvGraphicFramePr>
        <p:xfrm>
          <a:off x="746760" y="1690688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6D5E10B-CF85-BE5C-7140-046A76CA60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>
            <a:off x="10609779" y="0"/>
            <a:ext cx="1582221" cy="889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166D9C-54DA-27FA-C84E-36586FE482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>
            <a:off x="9048243" y="-1"/>
            <a:ext cx="1582221" cy="889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DCAE17-0315-2EA1-B70F-6C141D6D6D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>
            <a:off x="7486707" y="-2"/>
            <a:ext cx="1582221" cy="889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E2AE65-5ABD-0B37-3CB7-9B6F096C08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 rot="10800000">
            <a:off x="-4281" y="5968215"/>
            <a:ext cx="1582221" cy="889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2512F-FF68-46CD-1075-63FB2AEF1E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 rot="10800000">
            <a:off x="1582222" y="5968214"/>
            <a:ext cx="1582221" cy="889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5C216-E03F-E214-A365-701B452697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4" r="18998" b="6584"/>
          <a:stretch/>
        </p:blipFill>
        <p:spPr>
          <a:xfrm rot="10800000">
            <a:off x="3155882" y="5968213"/>
            <a:ext cx="1582221" cy="889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AD116-8504-D51F-05B8-81D1034B449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2502" r="1606" b="7580"/>
          <a:stretch/>
        </p:blipFill>
        <p:spPr bwMode="auto">
          <a:xfrm>
            <a:off x="1" y="4742750"/>
            <a:ext cx="12188952" cy="2146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6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68F3-6192-3953-A118-40DD77C9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250" y="2797881"/>
            <a:ext cx="3507463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Hydroelectricity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BCFA-2025-56FB-4ECC-02CF2C81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2073" cy="1062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0" i="0" dirty="0">
                <a:solidFill>
                  <a:srgbClr val="141414"/>
                </a:solidFill>
                <a:effectLst/>
              </a:rPr>
              <a:t>Scotland generates 85% of the UK’s hydroelectric power.</a:t>
            </a:r>
            <a:endParaRPr lang="en-GB" sz="2000" dirty="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222BE213-B0EE-049A-703A-A98C3DF20620}"/>
              </a:ext>
            </a:extLst>
          </p:cNvPr>
          <p:cNvSpPr/>
          <p:nvPr/>
        </p:nvSpPr>
        <p:spPr>
          <a:xfrm rot="21232934">
            <a:off x="3923303" y="2028261"/>
            <a:ext cx="3957790" cy="2900747"/>
          </a:xfrm>
          <a:prstGeom prst="teardrop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C773-48CD-CF4B-31DA-0BE0C98B83F2}"/>
              </a:ext>
            </a:extLst>
          </p:cNvPr>
          <p:cNvSpPr txBox="1"/>
          <p:nvPr/>
        </p:nvSpPr>
        <p:spPr>
          <a:xfrm>
            <a:off x="72427" y="6558831"/>
            <a:ext cx="997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Scotland - Sustainability - Hydroelectricity - 2nd Level - P5, P6, P7 classroom and home learning for sustainability with BBC Bitesize Scotland - BBC Bitesize</a:t>
            </a: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4CA21-14BB-3550-47C3-F91B1D817CC6}"/>
              </a:ext>
            </a:extLst>
          </p:cNvPr>
          <p:cNvSpPr txBox="1"/>
          <p:nvPr/>
        </p:nvSpPr>
        <p:spPr>
          <a:xfrm>
            <a:off x="538250" y="3463919"/>
            <a:ext cx="3483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000" b="0" i="0" dirty="0">
                <a:solidFill>
                  <a:srgbClr val="141414"/>
                </a:solidFill>
                <a:effectLst/>
              </a:rPr>
              <a:t>It is an </a:t>
            </a:r>
            <a:r>
              <a:rPr lang="en-GB" sz="2000" i="0" dirty="0">
                <a:solidFill>
                  <a:srgbClr val="141414"/>
                </a:solidFill>
                <a:effectLst/>
              </a:rPr>
              <a:t>unreliable energy source. </a:t>
            </a:r>
            <a:endParaRPr lang="en-GB" b="0" i="0" dirty="0">
              <a:solidFill>
                <a:srgbClr val="141414"/>
              </a:solidFill>
              <a:effectLst/>
              <a:latin typeface="Reith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EF166-FD2D-E4BF-7000-EC07BA0E0DFD}"/>
              </a:ext>
            </a:extLst>
          </p:cNvPr>
          <p:cNvSpPr txBox="1"/>
          <p:nvPr/>
        </p:nvSpPr>
        <p:spPr>
          <a:xfrm>
            <a:off x="7248809" y="5007187"/>
            <a:ext cx="3123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Does not produce greenhouse gases, so does not contribute to climate change </a:t>
            </a:r>
            <a:br>
              <a:rPr lang="en-GB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23D87-1928-4653-8883-E9C9DA7F2BF0}"/>
              </a:ext>
            </a:extLst>
          </p:cNvPr>
          <p:cNvSpPr txBox="1"/>
          <p:nvPr/>
        </p:nvSpPr>
        <p:spPr>
          <a:xfrm>
            <a:off x="8230354" y="1825625"/>
            <a:ext cx="312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moving water is used to generate electricity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F72AE-0329-E529-DB55-615793F44322}"/>
              </a:ext>
            </a:extLst>
          </p:cNvPr>
          <p:cNvSpPr txBox="1"/>
          <p:nvPr/>
        </p:nvSpPr>
        <p:spPr>
          <a:xfrm>
            <a:off x="4847376" y="588012"/>
            <a:ext cx="357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True or False?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B6A50-5B6C-22C4-F6D1-981A9EE46FA2}"/>
              </a:ext>
            </a:extLst>
          </p:cNvPr>
          <p:cNvSpPr txBox="1"/>
          <p:nvPr/>
        </p:nvSpPr>
        <p:spPr>
          <a:xfrm>
            <a:off x="8183370" y="3595819"/>
            <a:ext cx="3123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water moves from a low point up to a high point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E1944-490A-9BBF-8E13-A38A77C6BD39}"/>
              </a:ext>
            </a:extLst>
          </p:cNvPr>
          <p:cNvSpPr txBox="1"/>
          <p:nvPr/>
        </p:nvSpPr>
        <p:spPr>
          <a:xfrm>
            <a:off x="1819747" y="4993144"/>
            <a:ext cx="312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energy is generated through potential energy into kinetic energy – through the movement of the water 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E0D0178-9B3D-B903-E056-3CFFA2C577C4}"/>
              </a:ext>
            </a:extLst>
          </p:cNvPr>
          <p:cNvSpPr/>
          <p:nvPr/>
        </p:nvSpPr>
        <p:spPr>
          <a:xfrm>
            <a:off x="1706820" y="3330736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EEC634F-F33F-1863-6EC9-E35F8F975A83}"/>
              </a:ext>
            </a:extLst>
          </p:cNvPr>
          <p:cNvSpPr/>
          <p:nvPr/>
        </p:nvSpPr>
        <p:spPr>
          <a:xfrm>
            <a:off x="9280617" y="3429000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903473CD-2B9A-63AD-789C-56565A7DAB84}"/>
              </a:ext>
            </a:extLst>
          </p:cNvPr>
          <p:cNvSpPr/>
          <p:nvPr/>
        </p:nvSpPr>
        <p:spPr>
          <a:xfrm rot="18871439">
            <a:off x="3082938" y="5378396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2D504D64-F417-E82F-7B28-9B27B57383FD}"/>
              </a:ext>
            </a:extLst>
          </p:cNvPr>
          <p:cNvSpPr/>
          <p:nvPr/>
        </p:nvSpPr>
        <p:spPr>
          <a:xfrm rot="18871439">
            <a:off x="2063454" y="1865237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23A9EA03-5055-2E85-8658-10CD4408853C}"/>
              </a:ext>
            </a:extLst>
          </p:cNvPr>
          <p:cNvSpPr/>
          <p:nvPr/>
        </p:nvSpPr>
        <p:spPr>
          <a:xfrm rot="18871439">
            <a:off x="8560658" y="5270303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329CC81A-7D09-D6ED-2917-8C77D8246180}"/>
              </a:ext>
            </a:extLst>
          </p:cNvPr>
          <p:cNvSpPr/>
          <p:nvPr/>
        </p:nvSpPr>
        <p:spPr>
          <a:xfrm rot="18871439">
            <a:off x="9386484" y="1953845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EBE2B0-C6C9-1ABA-D730-8A64CD616A0D}"/>
              </a:ext>
            </a:extLst>
          </p:cNvPr>
          <p:cNvSpPr txBox="1"/>
          <p:nvPr/>
        </p:nvSpPr>
        <p:spPr>
          <a:xfrm>
            <a:off x="211583" y="671514"/>
            <a:ext cx="317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 use the energy created, to reduce electricity bills.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BE7A2-A981-612B-CCB8-58DCCFD0D592}"/>
              </a:ext>
            </a:extLst>
          </p:cNvPr>
          <p:cNvSpPr txBox="1"/>
          <p:nvPr/>
        </p:nvSpPr>
        <p:spPr>
          <a:xfrm>
            <a:off x="3304332" y="163682"/>
            <a:ext cx="486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Advantages &amp; Disadvantages of Renewable Energy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451E4-AD2B-AA41-52FF-F958ECDEA9F1}"/>
              </a:ext>
            </a:extLst>
          </p:cNvPr>
          <p:cNvSpPr txBox="1"/>
          <p:nvPr/>
        </p:nvSpPr>
        <p:spPr>
          <a:xfrm>
            <a:off x="375694" y="1622273"/>
            <a:ext cx="38426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harmful gases are produced once in use, so it is environmentally friendly.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299DB-3A4A-AB6F-AD79-34FA379C0A93}"/>
              </a:ext>
            </a:extLst>
          </p:cNvPr>
          <p:cNvSpPr txBox="1"/>
          <p:nvPr/>
        </p:nvSpPr>
        <p:spPr>
          <a:xfrm>
            <a:off x="8913606" y="2572909"/>
            <a:ext cx="312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a renewable energy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E3FAA-7770-80AA-1878-4D299CBCEF90}"/>
              </a:ext>
            </a:extLst>
          </p:cNvPr>
          <p:cNvSpPr txBox="1"/>
          <p:nvPr/>
        </p:nvSpPr>
        <p:spPr>
          <a:xfrm>
            <a:off x="7912729" y="3295127"/>
            <a:ext cx="316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amount of electricity generated depends on the strength of the source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CEDD6-2C47-4E99-C3C8-2D7F03F543DB}"/>
              </a:ext>
            </a:extLst>
          </p:cNvPr>
          <p:cNvSpPr txBox="1"/>
          <p:nvPr/>
        </p:nvSpPr>
        <p:spPr>
          <a:xfrm>
            <a:off x="7642776" y="663743"/>
            <a:ext cx="31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can only be harnessed during the day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6D7FE-21E9-9559-315B-D39A7F947926}"/>
              </a:ext>
            </a:extLst>
          </p:cNvPr>
          <p:cNvSpPr txBox="1"/>
          <p:nvPr/>
        </p:nvSpPr>
        <p:spPr>
          <a:xfrm>
            <a:off x="3830851" y="3271358"/>
            <a:ext cx="3488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cannot be stored with this renewable source; a battery is required which can be expensive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32DC9-4D20-3A3A-7184-766CF44ADA28}"/>
              </a:ext>
            </a:extLst>
          </p:cNvPr>
          <p:cNvSpPr txBox="1"/>
          <p:nvPr/>
        </p:nvSpPr>
        <p:spPr>
          <a:xfrm>
            <a:off x="4184343" y="4886908"/>
            <a:ext cx="325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Energy from this natural source is free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 running cost of the machine is relatively low. 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78373-D1C1-EEB8-78D5-B9B5D643D79B}"/>
              </a:ext>
            </a:extLst>
          </p:cNvPr>
          <p:cNvSpPr txBox="1"/>
          <p:nvPr/>
        </p:nvSpPr>
        <p:spPr>
          <a:xfrm>
            <a:off x="157153" y="2570292"/>
            <a:ext cx="259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Initial cost is expensive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A452A-0301-571A-5AE1-3A14F9F3A94F}"/>
              </a:ext>
            </a:extLst>
          </p:cNvPr>
          <p:cNvSpPr txBox="1"/>
          <p:nvPr/>
        </p:nvSpPr>
        <p:spPr>
          <a:xfrm>
            <a:off x="549820" y="3271358"/>
            <a:ext cx="3057171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energy can be accessed quickly to produce energy at peak times.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5C8E-255C-30E9-BDCA-A97363E5BFF2}"/>
              </a:ext>
            </a:extLst>
          </p:cNvPr>
          <p:cNvSpPr txBox="1"/>
          <p:nvPr/>
        </p:nvSpPr>
        <p:spPr>
          <a:xfrm>
            <a:off x="7984861" y="4876691"/>
            <a:ext cx="353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Destroys habitats and local environment within the construction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2396F-223A-D005-8021-0E9C0F8B4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0" t="16406" r="3634" b="10594"/>
          <a:stretch/>
        </p:blipFill>
        <p:spPr>
          <a:xfrm>
            <a:off x="0" y="5550377"/>
            <a:ext cx="1482979" cy="1307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4E2E1A-46A5-619C-1860-7CE5EF38882E}"/>
              </a:ext>
            </a:extLst>
          </p:cNvPr>
          <p:cNvSpPr txBox="1"/>
          <p:nvPr/>
        </p:nvSpPr>
        <p:spPr>
          <a:xfrm>
            <a:off x="773389" y="4886908"/>
            <a:ext cx="261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noisy and may spoil the view for people living near them.</a:t>
            </a:r>
          </a:p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9750E-09F7-381C-672B-96D5AD44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0" t="16406" r="3634" b="10594"/>
          <a:stretch/>
        </p:blipFill>
        <p:spPr>
          <a:xfrm rot="10800000">
            <a:off x="10709021" y="10222"/>
            <a:ext cx="1482979" cy="130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3488F-4176-E130-161B-11BAD96373CC}"/>
              </a:ext>
            </a:extLst>
          </p:cNvPr>
          <p:cNvSpPr txBox="1"/>
          <p:nvPr/>
        </p:nvSpPr>
        <p:spPr>
          <a:xfrm>
            <a:off x="7009367" y="1632882"/>
            <a:ext cx="438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concrete used, is a high intensity process which creates a lot of greenhouse gases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B0A86-9449-70FE-D004-D3D423F96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2166402" y="6265591"/>
            <a:ext cx="479118" cy="501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FB9A6-F3AF-7BC0-D5DA-2F61C843A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5685654" y="6261612"/>
            <a:ext cx="479118" cy="501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93AC48-4AF6-C26D-DA1D-878D89C36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9780541" y="6265590"/>
            <a:ext cx="479118" cy="501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BB5EB-37E9-650D-D54F-2D4CF045FA5C}"/>
              </a:ext>
            </a:extLst>
          </p:cNvPr>
          <p:cNvSpPr txBox="1"/>
          <p:nvPr/>
        </p:nvSpPr>
        <p:spPr>
          <a:xfrm>
            <a:off x="2954521" y="2566689"/>
            <a:ext cx="609771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store the energy to use when the sun isn’t shining.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1CB4-0782-4F56-DF1B-6E7A42B56692}"/>
              </a:ext>
            </a:extLst>
          </p:cNvPr>
          <p:cNvSpPr txBox="1"/>
          <p:nvPr/>
        </p:nvSpPr>
        <p:spPr>
          <a:xfrm>
            <a:off x="3830851" y="1192502"/>
            <a:ext cx="393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upfront cost to install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61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61783-874F-589B-4064-F350BFBC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98" y="111903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rgbClr val="FFFFFF"/>
                </a:solidFill>
              </a:rPr>
              <a:t>What is Energy Efficiency?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70FB-CF77-0E99-CFCD-50F79A36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3254829"/>
            <a:ext cx="5536397" cy="57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What is energy efficiency?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4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C3E2E-799D-56BE-78C4-417F6397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67263" y="-5487"/>
            <a:ext cx="4424737" cy="6863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19A0-9F06-B39C-A235-469FD1A5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228" y="1846173"/>
            <a:ext cx="3246634" cy="348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>
                <a:solidFill>
                  <a:schemeClr val="bg1"/>
                </a:solidFill>
              </a:rPr>
              <a:t>Different ways to be energy efficient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D57BE-0E39-809A-CEA6-8D2650C9D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1" t="20213"/>
          <a:stretch/>
        </p:blipFill>
        <p:spPr>
          <a:xfrm rot="16200000">
            <a:off x="-40844" y="4400991"/>
            <a:ext cx="2497853" cy="2416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BECA5-19C3-751C-1372-C790ABB137A2}"/>
              </a:ext>
            </a:extLst>
          </p:cNvPr>
          <p:cNvSpPr txBox="1"/>
          <p:nvPr/>
        </p:nvSpPr>
        <p:spPr>
          <a:xfrm>
            <a:off x="780835" y="2964591"/>
            <a:ext cx="6784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https://www.youtube.com/watch?v=h4RmNNve3lc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0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D3020D01-E0FD-07A3-58DD-D08F9416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3228" y="1367073"/>
            <a:ext cx="3395542" cy="339554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8023-366F-6747-F60F-7EC48DA2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7" y="115624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How can your school be energy efficient?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B85E-A98D-D50D-BD76-CCF76F77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89" y="2987899"/>
            <a:ext cx="5370518" cy="34946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By completing an energy assessment.</a:t>
            </a:r>
          </a:p>
          <a:p>
            <a:pPr marL="514350" indent="-514350">
              <a:buAutoNum type="arabicPeriod"/>
            </a:pPr>
            <a:r>
              <a:rPr lang="en-GB" dirty="0"/>
              <a:t>Pick out key actions that your class can do. </a:t>
            </a:r>
          </a:p>
          <a:p>
            <a:pPr marL="514350" indent="-514350">
              <a:buAutoNum type="arabicPeriod"/>
            </a:pPr>
            <a:r>
              <a:rPr lang="en-GB" dirty="0"/>
              <a:t>Stick to them !</a:t>
            </a:r>
          </a:p>
          <a:p>
            <a:pPr marL="514350" indent="-514350">
              <a:buAutoNum type="arabicPeriod"/>
            </a:pPr>
            <a:r>
              <a:rPr lang="en-GB" dirty="0"/>
              <a:t>Inspire other classes to take up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148715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D70BA-69AE-AC5D-17B8-50B770AC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685" y="1276624"/>
            <a:ext cx="3000151" cy="41485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ACTIONS 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2A87-B92B-0D1F-24C9-6A07F0D6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2176620"/>
            <a:ext cx="5536397" cy="348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Action 1: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Action 2: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Action 3: </a:t>
            </a:r>
          </a:p>
        </p:txBody>
      </p:sp>
    </p:spTree>
    <p:extLst>
      <p:ext uri="{BB962C8B-B14F-4D97-AF65-F5344CB8AC3E}">
        <p14:creationId xmlns:p14="http://schemas.microsoft.com/office/powerpoint/2010/main" val="210097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609E3-E1BF-D7D3-1619-22DF34B2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421" y="1227920"/>
            <a:ext cx="6151385" cy="1015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/>
              <a:t>Fossil Fuels</a:t>
            </a:r>
          </a:p>
          <a:p>
            <a:pPr marL="0" indent="0" algn="ctr">
              <a:buNone/>
            </a:pPr>
            <a:r>
              <a:rPr lang="en-GB" sz="2000" dirty="0"/>
              <a:t>A natural fuel such as coal, gas and natural oil. It is used to power engines/provide heat/electricity. </a:t>
            </a:r>
          </a:p>
          <a:p>
            <a:pPr marL="0" indent="0" algn="ctr">
              <a:buNone/>
            </a:pPr>
            <a:r>
              <a:rPr lang="en-GB" sz="2000" dirty="0"/>
              <a:t>This energy source is not renewable which means once it's used up, it’s gone.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515B7-3C76-83CA-8497-502FC7388DFD}"/>
              </a:ext>
            </a:extLst>
          </p:cNvPr>
          <p:cNvSpPr txBox="1"/>
          <p:nvPr/>
        </p:nvSpPr>
        <p:spPr>
          <a:xfrm>
            <a:off x="2174975" y="3024893"/>
            <a:ext cx="823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Atmosphere</a:t>
            </a:r>
          </a:p>
          <a:p>
            <a:pPr algn="ctr"/>
            <a:r>
              <a:rPr lang="en-GB" sz="2000" dirty="0"/>
              <a:t>A layer of gas that surrounds the earth, which is made up of many different gases including oxygen.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9D410-831F-C685-E006-0F082FF4554D}"/>
              </a:ext>
            </a:extLst>
          </p:cNvPr>
          <p:cNvSpPr txBox="1"/>
          <p:nvPr/>
        </p:nvSpPr>
        <p:spPr>
          <a:xfrm>
            <a:off x="2787717" y="4190017"/>
            <a:ext cx="70135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Greenhouse gases </a:t>
            </a:r>
          </a:p>
          <a:p>
            <a:pPr algn="ctr"/>
            <a:r>
              <a:rPr lang="en-GB" sz="2000" dirty="0"/>
              <a:t>Gases in the Earth’s atmosphere that trap heat. </a:t>
            </a: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04F42-4CD9-F1B2-ABA7-7E594D085EB9}"/>
              </a:ext>
            </a:extLst>
          </p:cNvPr>
          <p:cNvSpPr txBox="1"/>
          <p:nvPr/>
        </p:nvSpPr>
        <p:spPr>
          <a:xfrm>
            <a:off x="2914978" y="5174901"/>
            <a:ext cx="6759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Renewable</a:t>
            </a:r>
          </a:p>
          <a:p>
            <a:pPr algn="ctr"/>
            <a:r>
              <a:rPr lang="en-GB" sz="2000" dirty="0"/>
              <a:t>Fuel collected from sources which won’t run out or will be replaced by nature in less than a human's lifetime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60BD5B-1E6B-50A7-45A3-2DD13AB2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13" y="5498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Summary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CD69A-C31A-8702-2F70-E7D61D49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0" y="5532437"/>
            <a:ext cx="1267485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25C99-2F9A-9227-D1AE-16ADA2C93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1013751" y="4512120"/>
            <a:ext cx="1267485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C9A282-61DD-443E-E826-0F0DDC75A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10924515" y="0"/>
            <a:ext cx="1267485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ECAC8-7E67-244E-6EF9-FBA96F16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9966356" y="878240"/>
            <a:ext cx="1267485" cy="132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8FD382-7E07-A432-08DE-EFDE2F13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>
            <a:off x="0" y="0"/>
            <a:ext cx="1692761" cy="10171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491AC-B7E1-6DC5-2E32-2D1CA098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>
            <a:off x="1692761" y="-1"/>
            <a:ext cx="1692761" cy="1017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C96294-100E-0C00-A54E-BD402D0E7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 rot="5400000">
            <a:off x="10837042" y="5520073"/>
            <a:ext cx="1692761" cy="1017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6AF2A-4C77-065C-0C3B-9314374E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 rot="5400000">
            <a:off x="10837041" y="3819944"/>
            <a:ext cx="1692761" cy="1017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EDBC64-E582-4DBD-D08C-3DA52AF84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24463" y="890985"/>
            <a:ext cx="1266825" cy="6178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6419C8-F6A6-5F03-695D-0840145B9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08620" y="2170621"/>
            <a:ext cx="1266825" cy="617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F95D19-B9D7-71D7-3AB2-DD1C7AABA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08620" y="3450257"/>
            <a:ext cx="1266825" cy="617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D1F052-225A-DDCF-7ACF-F15888144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5400000">
            <a:off x="11249636" y="2007562"/>
            <a:ext cx="1266825" cy="6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72F85-A397-1B15-3D06-5987E194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444" y="2960838"/>
            <a:ext cx="1679888" cy="1373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B1C2F-3783-8287-C5F4-12FC5BA69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332" y="1923256"/>
            <a:ext cx="2142837" cy="904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932F13-DC3F-E1F4-6F3C-2A3DC13A20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38" t="9325" b="6263"/>
          <a:stretch/>
        </p:blipFill>
        <p:spPr>
          <a:xfrm>
            <a:off x="6253025" y="1093965"/>
            <a:ext cx="1507939" cy="1281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182E44-B048-1EB0-EF86-A8DB5B21D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751" y="4072770"/>
            <a:ext cx="2142837" cy="1936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1BEAB4-CF98-9897-4B80-D49C5EB98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" y="0"/>
            <a:ext cx="56762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186D4-A46B-829B-59BF-61B6D63D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46" y="1288705"/>
            <a:ext cx="3936557" cy="33442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all the different types of energy sources?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97AC78-0304-2010-38E7-F794529B2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004" y="4201136"/>
            <a:ext cx="1417184" cy="1394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99A49C-D2FF-44CD-9FC0-96BB019C8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3133" y="238787"/>
            <a:ext cx="1581824" cy="14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1961F403-38F2-E670-BA66-25917331D3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6234" y="1749582"/>
            <a:ext cx="5293259" cy="3358836"/>
          </a:xfrm>
          <a:prstGeom prst="cloud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2CE8E-2AE3-5507-0F52-D9D6523763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789629" y="2217329"/>
            <a:ext cx="4421863" cy="242334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Non-Renewable</a:t>
            </a:r>
            <a:r>
              <a:rPr lang="en-GB" sz="4000" dirty="0"/>
              <a:t> Energy</a:t>
            </a:r>
            <a:br>
              <a:rPr lang="en-GB" sz="4000" dirty="0"/>
            </a:br>
            <a:r>
              <a:rPr lang="en-GB" sz="4000" dirty="0"/>
              <a:t>From Fossil Fuels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29C8A5-9ECC-78EB-EFC1-96AEC443A073}"/>
              </a:ext>
            </a:extLst>
          </p:cNvPr>
          <p:cNvGrpSpPr/>
          <p:nvPr/>
        </p:nvGrpSpPr>
        <p:grpSpPr>
          <a:xfrm>
            <a:off x="513709" y="584300"/>
            <a:ext cx="2957920" cy="1803106"/>
            <a:chOff x="1730345" y="769545"/>
            <a:chExt cx="2447453" cy="15830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962DC7-3265-EF9E-406B-239D89186A03}"/>
                </a:ext>
              </a:extLst>
            </p:cNvPr>
            <p:cNvSpPr txBox="1"/>
            <p:nvPr/>
          </p:nvSpPr>
          <p:spPr>
            <a:xfrm rot="20541215">
              <a:off x="2196745" y="1019148"/>
              <a:ext cx="1514653" cy="108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How are they formed? </a:t>
              </a: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2778AF-3355-2668-5F70-89E0EE0F7EC2}"/>
                </a:ext>
              </a:extLst>
            </p:cNvPr>
            <p:cNvSpPr/>
            <p:nvPr/>
          </p:nvSpPr>
          <p:spPr>
            <a:xfrm>
              <a:off x="1730345" y="769545"/>
              <a:ext cx="2447453" cy="158308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CA3238-4039-2894-E391-A9AA8ECC0DEE}"/>
              </a:ext>
            </a:extLst>
          </p:cNvPr>
          <p:cNvGrpSpPr/>
          <p:nvPr/>
        </p:nvGrpSpPr>
        <p:grpSpPr>
          <a:xfrm>
            <a:off x="431383" y="4640671"/>
            <a:ext cx="3573703" cy="1796664"/>
            <a:chOff x="8270158" y="646782"/>
            <a:chExt cx="3253621" cy="17770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CBAC0-1DE0-AC12-9617-33AE55587FE5}"/>
                </a:ext>
              </a:extLst>
            </p:cNvPr>
            <p:cNvSpPr txBox="1"/>
            <p:nvPr/>
          </p:nvSpPr>
          <p:spPr>
            <a:xfrm rot="20923748">
              <a:off x="8465022" y="1119809"/>
              <a:ext cx="3006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What are the different types? </a:t>
              </a: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9277ECE-F5F0-F8A6-F1D6-27BC3781BC76}"/>
                </a:ext>
              </a:extLst>
            </p:cNvPr>
            <p:cNvSpPr/>
            <p:nvPr/>
          </p:nvSpPr>
          <p:spPr>
            <a:xfrm>
              <a:off x="8270158" y="646782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B37CEC-246D-EE5C-20CD-B87E6459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503" y="153751"/>
            <a:ext cx="2271849" cy="2076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2D1B2-03D2-B626-0606-B6D332EC4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1"/>
          <a:stretch/>
        </p:blipFill>
        <p:spPr>
          <a:xfrm>
            <a:off x="408886" y="3230270"/>
            <a:ext cx="2732204" cy="1079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44B1F1-DA75-908D-C15F-3838EC33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52" y="2451836"/>
            <a:ext cx="2467183" cy="17531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F882D-206D-CBD9-443C-2E2D2B839B7F}"/>
              </a:ext>
            </a:extLst>
          </p:cNvPr>
          <p:cNvGrpSpPr/>
          <p:nvPr/>
        </p:nvGrpSpPr>
        <p:grpSpPr>
          <a:xfrm>
            <a:off x="8529494" y="4426767"/>
            <a:ext cx="3125264" cy="1921412"/>
            <a:chOff x="1730344" y="736282"/>
            <a:chExt cx="2447453" cy="1583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9417D-031A-23AA-A77A-74AC35CA5F9E}"/>
                </a:ext>
              </a:extLst>
            </p:cNvPr>
            <p:cNvSpPr txBox="1"/>
            <p:nvPr/>
          </p:nvSpPr>
          <p:spPr>
            <a:xfrm>
              <a:off x="2196745" y="1019147"/>
              <a:ext cx="1514653" cy="91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Why do we need to stop using them? </a:t>
              </a: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3B7C416A-D01C-0811-4DB5-E51E02045052}"/>
                </a:ext>
              </a:extLst>
            </p:cNvPr>
            <p:cNvSpPr/>
            <p:nvPr/>
          </p:nvSpPr>
          <p:spPr>
            <a:xfrm>
              <a:off x="1730344" y="736282"/>
              <a:ext cx="2447453" cy="158308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C40C6E-8744-03A4-C400-74B647AC8D40}"/>
              </a:ext>
            </a:extLst>
          </p:cNvPr>
          <p:cNvSpPr txBox="1"/>
          <p:nvPr/>
        </p:nvSpPr>
        <p:spPr>
          <a:xfrm>
            <a:off x="4443824" y="6055791"/>
            <a:ext cx="3113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https://www.bbc.co.uk/bitesize/topics/z6wwxnb/articles/ztxwqty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08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20BC-22FD-A4FC-905C-9331E38A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19711">
            <a:off x="4106129" y="2467909"/>
            <a:ext cx="4594934" cy="1078129"/>
          </a:xfrm>
        </p:spPr>
        <p:txBody>
          <a:bodyPr/>
          <a:lstStyle/>
          <a:p>
            <a:r>
              <a:rPr lang="en-GB" dirty="0"/>
              <a:t>Renewable energy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33DFF-BA43-69BE-97D7-4AF53CC1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966" y="2743572"/>
            <a:ext cx="2773730" cy="155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3DAB7-544D-8842-BB28-FA31D7196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35" y="45692"/>
            <a:ext cx="1952984" cy="2003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9BE00-FEAB-F90C-B8A6-9317DE484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96" y="1825963"/>
            <a:ext cx="2362200" cy="2324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F67706-BE75-745B-5F85-557BB72B1838}"/>
              </a:ext>
            </a:extLst>
          </p:cNvPr>
          <p:cNvGrpSpPr/>
          <p:nvPr/>
        </p:nvGrpSpPr>
        <p:grpSpPr>
          <a:xfrm>
            <a:off x="1374328" y="4347694"/>
            <a:ext cx="3262332" cy="2043099"/>
            <a:chOff x="1425385" y="4345320"/>
            <a:chExt cx="3262332" cy="20430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E5973D-6896-BA7C-F9DD-F2B16BCF72B0}"/>
                </a:ext>
              </a:extLst>
            </p:cNvPr>
            <p:cNvSpPr txBox="1"/>
            <p:nvPr/>
          </p:nvSpPr>
          <p:spPr>
            <a:xfrm rot="20958601">
              <a:off x="1425385" y="4790981"/>
              <a:ext cx="325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Does the UK use renewable energy?</a:t>
              </a: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774B9A3D-A98B-135A-F03B-AF0F1698D54F}"/>
                </a:ext>
              </a:extLst>
            </p:cNvPr>
            <p:cNvSpPr/>
            <p:nvPr/>
          </p:nvSpPr>
          <p:spPr>
            <a:xfrm>
              <a:off x="1434096" y="4345320"/>
              <a:ext cx="3253621" cy="204309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EA33F-C6CC-B5F5-7180-C742EA3EC39B}"/>
              </a:ext>
            </a:extLst>
          </p:cNvPr>
          <p:cNvGrpSpPr/>
          <p:nvPr/>
        </p:nvGrpSpPr>
        <p:grpSpPr>
          <a:xfrm>
            <a:off x="7464156" y="4371548"/>
            <a:ext cx="3253621" cy="1777052"/>
            <a:chOff x="5197554" y="672563"/>
            <a:chExt cx="3253621" cy="17770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E2E35F-CA9B-1B1F-2770-CC51F2A97937}"/>
                </a:ext>
              </a:extLst>
            </p:cNvPr>
            <p:cNvSpPr txBox="1"/>
            <p:nvPr/>
          </p:nvSpPr>
          <p:spPr>
            <a:xfrm rot="423792">
              <a:off x="5569492" y="1069259"/>
              <a:ext cx="2509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Why do we need to use them?</a:t>
              </a:r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27CD234-E180-EAE0-3EA0-402645FED827}"/>
                </a:ext>
              </a:extLst>
            </p:cNvPr>
            <p:cNvSpPr/>
            <p:nvPr/>
          </p:nvSpPr>
          <p:spPr>
            <a:xfrm>
              <a:off x="5197554" y="672563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B2FD82-8953-E078-E457-2806E472F97B}"/>
              </a:ext>
            </a:extLst>
          </p:cNvPr>
          <p:cNvGrpSpPr/>
          <p:nvPr/>
        </p:nvGrpSpPr>
        <p:grpSpPr>
          <a:xfrm>
            <a:off x="1374328" y="134655"/>
            <a:ext cx="3253621" cy="1777052"/>
            <a:chOff x="1806290" y="248664"/>
            <a:chExt cx="3253621" cy="17770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09D0A5-D478-E291-7525-938010B2DE26}"/>
                </a:ext>
              </a:extLst>
            </p:cNvPr>
            <p:cNvSpPr txBox="1"/>
            <p:nvPr/>
          </p:nvSpPr>
          <p:spPr>
            <a:xfrm rot="20923748">
              <a:off x="1980885" y="721692"/>
              <a:ext cx="3006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What are the different types? </a:t>
              </a:r>
            </a:p>
          </p:txBody>
        </p:sp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4C024B54-BEFC-747F-96D8-D2EB22D5EE9B}"/>
                </a:ext>
              </a:extLst>
            </p:cNvPr>
            <p:cNvSpPr/>
            <p:nvPr/>
          </p:nvSpPr>
          <p:spPr>
            <a:xfrm>
              <a:off x="1806290" y="248664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Cloud 10">
            <a:extLst>
              <a:ext uri="{FF2B5EF4-FFF2-40B4-BE49-F238E27FC236}">
                <a16:creationId xmlns:a16="http://schemas.microsoft.com/office/drawing/2014/main" id="{18959FD3-D897-A644-1B5B-8D5FA555D42E}"/>
              </a:ext>
            </a:extLst>
          </p:cNvPr>
          <p:cNvSpPr/>
          <p:nvPr/>
        </p:nvSpPr>
        <p:spPr>
          <a:xfrm>
            <a:off x="3725035" y="2049687"/>
            <a:ext cx="5017181" cy="2238356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0E8A7-3E8C-5D12-E042-52E5B3A159AD}"/>
              </a:ext>
            </a:extLst>
          </p:cNvPr>
          <p:cNvSpPr txBox="1"/>
          <p:nvPr/>
        </p:nvSpPr>
        <p:spPr>
          <a:xfrm>
            <a:off x="4521495" y="6287522"/>
            <a:ext cx="338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6"/>
              </a:rPr>
              <a:t>Renewable Energy 101 -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5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69EBD-EB37-1FBD-8676-CB25C136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3" y="1063690"/>
            <a:ext cx="5962827" cy="37416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F24C42-04F2-34C3-2B7B-5856B29CDC57}"/>
              </a:ext>
            </a:extLst>
          </p:cNvPr>
          <p:cNvCxnSpPr>
            <a:cxnSpLocks/>
          </p:cNvCxnSpPr>
          <p:nvPr/>
        </p:nvCxnSpPr>
        <p:spPr>
          <a:xfrm flipH="1">
            <a:off x="6219730" y="1249378"/>
            <a:ext cx="1934722" cy="0"/>
          </a:xfrm>
          <a:prstGeom prst="straightConnector1">
            <a:avLst/>
          </a:prstGeom>
          <a:ln w="57150">
            <a:solidFill>
              <a:srgbClr val="D3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DC7DFC-4CF9-86DA-6461-47B7AB542A29}"/>
              </a:ext>
            </a:extLst>
          </p:cNvPr>
          <p:cNvCxnSpPr>
            <a:cxnSpLocks/>
          </p:cNvCxnSpPr>
          <p:nvPr/>
        </p:nvCxnSpPr>
        <p:spPr>
          <a:xfrm flipH="1">
            <a:off x="6219730" y="2406713"/>
            <a:ext cx="193472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73E44-3620-9DD1-C247-51E72A542C81}"/>
              </a:ext>
            </a:extLst>
          </p:cNvPr>
          <p:cNvCxnSpPr>
            <a:cxnSpLocks/>
          </p:cNvCxnSpPr>
          <p:nvPr/>
        </p:nvCxnSpPr>
        <p:spPr>
          <a:xfrm flipH="1">
            <a:off x="6257876" y="3725934"/>
            <a:ext cx="193472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6F9D2D-307F-57FD-1DDA-93E5982F949D}"/>
              </a:ext>
            </a:extLst>
          </p:cNvPr>
          <p:cNvSpPr txBox="1"/>
          <p:nvPr/>
        </p:nvSpPr>
        <p:spPr>
          <a:xfrm>
            <a:off x="8278182" y="971565"/>
            <a:ext cx="304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Majority of the energy in the UK still comes from non-renewable sources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E6244F-4377-969B-BFEE-D4EFC641CAA4}"/>
              </a:ext>
            </a:extLst>
          </p:cNvPr>
          <p:cNvSpPr txBox="1"/>
          <p:nvPr/>
        </p:nvSpPr>
        <p:spPr>
          <a:xfrm>
            <a:off x="8319220" y="2025584"/>
            <a:ext cx="30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However, the UK does use renewable energy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0BDC8D-31AB-5F9F-62B4-AD12C0DC71A5}"/>
              </a:ext>
            </a:extLst>
          </p:cNvPr>
          <p:cNvSpPr txBox="1"/>
          <p:nvPr/>
        </p:nvSpPr>
        <p:spPr>
          <a:xfrm>
            <a:off x="8283006" y="3264269"/>
            <a:ext cx="3292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Nuclear is considered as “other” due to the toxic waste produced &amp; the need for fossil fuels.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214F66-C01C-74EE-1ECA-4B034C34D8F0}"/>
              </a:ext>
            </a:extLst>
          </p:cNvPr>
          <p:cNvCxnSpPr>
            <a:cxnSpLocks/>
          </p:cNvCxnSpPr>
          <p:nvPr/>
        </p:nvCxnSpPr>
        <p:spPr>
          <a:xfrm flipH="1">
            <a:off x="6219730" y="4484916"/>
            <a:ext cx="193472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9A15846-E051-B55E-64DA-088B00C311E7}"/>
              </a:ext>
            </a:extLst>
          </p:cNvPr>
          <p:cNvSpPr txBox="1"/>
          <p:nvPr/>
        </p:nvSpPr>
        <p:spPr>
          <a:xfrm>
            <a:off x="8283006" y="4282633"/>
            <a:ext cx="311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Biomass is considered as “other” as it emits greenhouse gases &amp; air pollutants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1C149F-F41B-D999-9E39-10555976C543}"/>
              </a:ext>
            </a:extLst>
          </p:cNvPr>
          <p:cNvSpPr txBox="1"/>
          <p:nvPr/>
        </p:nvSpPr>
        <p:spPr>
          <a:xfrm>
            <a:off x="9443" y="4776549"/>
            <a:ext cx="2663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https://grid.iamkate.com/</a:t>
            </a:r>
            <a:r>
              <a:rPr lang="en-GB" sz="14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952825-A5C1-2E5E-D1BA-1D5BD0B5D28E}"/>
              </a:ext>
            </a:extLst>
          </p:cNvPr>
          <p:cNvSpPr txBox="1"/>
          <p:nvPr/>
        </p:nvSpPr>
        <p:spPr>
          <a:xfrm>
            <a:off x="4480448" y="218319"/>
            <a:ext cx="260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UK Energy Mix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A5F0E-6F7F-229E-72D1-76F00C799834}"/>
              </a:ext>
            </a:extLst>
          </p:cNvPr>
          <p:cNvSpPr txBox="1"/>
          <p:nvPr/>
        </p:nvSpPr>
        <p:spPr>
          <a:xfrm>
            <a:off x="9443" y="5007382"/>
            <a:ext cx="173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Data taken on: 20/11/23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C55B1-5AFD-A6CC-93F4-642094005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7" t="20276" r="7537" b="1"/>
          <a:stretch/>
        </p:blipFill>
        <p:spPr>
          <a:xfrm>
            <a:off x="0" y="5486400"/>
            <a:ext cx="2672863" cy="13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2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13E-FA31-321F-B0AC-F53765DA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6" y="-5715"/>
            <a:ext cx="10515600" cy="9705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Wales Energy Mix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6E629-5581-B774-604A-FAB742F5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805474" y="5521082"/>
            <a:ext cx="1459151" cy="94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407C14-1A40-D3AB-21A9-43B5AB08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83396" y="5454289"/>
            <a:ext cx="1459148" cy="9405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D3E5-7F8C-602A-1899-8F81BBD5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702" y="5328568"/>
            <a:ext cx="3133253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/>
              <a:t>Did you know?</a:t>
            </a:r>
          </a:p>
          <a:p>
            <a:pPr marL="0" indent="0" algn="ctr">
              <a:buNone/>
            </a:pPr>
            <a:r>
              <a:rPr lang="en-GB" sz="1800" dirty="0"/>
              <a:t>Flintshire county is the third highest renewable energy generator in Wales.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D051152-16C0-1EC0-4237-00DE6AC72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85094"/>
              </p:ext>
            </p:extLst>
          </p:nvPr>
        </p:nvGraphicFramePr>
        <p:xfrm>
          <a:off x="3918215" y="1500565"/>
          <a:ext cx="3028888" cy="9144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028888">
                  <a:extLst>
                    <a:ext uri="{9D8B030D-6E8A-4147-A177-3AD203B41FA5}">
                      <a16:colId xmlns:a16="http://schemas.microsoft.com/office/drawing/2014/main" val="607697405"/>
                    </a:ext>
                  </a:extLst>
                </a:gridCol>
              </a:tblGrid>
              <a:tr h="302336">
                <a:tc>
                  <a:txBody>
                    <a:bodyPr/>
                    <a:lstStyle/>
                    <a:p>
                      <a:r>
                        <a:rPr lang="en-GB" sz="1600" dirty="0"/>
                        <a:t>71% Fossil Fuels               19.5 </a:t>
                      </a:r>
                      <a:r>
                        <a:rPr lang="en-GB" sz="1600" dirty="0" err="1"/>
                        <a:t>TWh</a:t>
                      </a:r>
                      <a:endParaRPr lang="en-GB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92319"/>
                  </a:ext>
                </a:extLst>
              </a:tr>
              <a:tr h="30233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Gas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04821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26280-B071-642A-114E-732D813ADFC2}"/>
              </a:ext>
            </a:extLst>
          </p:cNvPr>
          <p:cNvGrpSpPr/>
          <p:nvPr/>
        </p:nvGrpSpPr>
        <p:grpSpPr>
          <a:xfrm>
            <a:off x="204284" y="1608350"/>
            <a:ext cx="3265833" cy="3089501"/>
            <a:chOff x="838199" y="1690688"/>
            <a:chExt cx="3265833" cy="3089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52FD2A-E84D-15C2-AA97-93EEFD3A1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558" b="4692"/>
            <a:stretch/>
          </p:blipFill>
          <p:spPr>
            <a:xfrm>
              <a:off x="838199" y="1690688"/>
              <a:ext cx="3265833" cy="27817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395B8-1C0D-B5EC-1735-27E421AC95E8}"/>
                </a:ext>
              </a:extLst>
            </p:cNvPr>
            <p:cNvSpPr txBox="1"/>
            <p:nvPr/>
          </p:nvSpPr>
          <p:spPr>
            <a:xfrm>
              <a:off x="1008105" y="4472412"/>
              <a:ext cx="2694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dirty="0"/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A742E8B-5A55-5E1B-7D48-9BF949FFD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82242"/>
              </p:ext>
            </p:extLst>
          </p:nvPr>
        </p:nvGraphicFramePr>
        <p:xfrm>
          <a:off x="3918215" y="2457754"/>
          <a:ext cx="3028888" cy="143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8888">
                  <a:extLst>
                    <a:ext uri="{9D8B030D-6E8A-4147-A177-3AD203B41FA5}">
                      <a16:colId xmlns:a16="http://schemas.microsoft.com/office/drawing/2014/main" val="3944476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28% Renewables               7.7 </a:t>
                      </a:r>
                      <a:r>
                        <a:rPr lang="en-GB" sz="1600" dirty="0" err="1"/>
                        <a:t>TWh</a:t>
                      </a:r>
                      <a:endParaRPr lang="en-GB" sz="1600" dirty="0"/>
                    </a:p>
                  </a:txBody>
                  <a:tcPr>
                    <a:solidFill>
                      <a:srgbClr val="AED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7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Solar PV</a:t>
                      </a:r>
                    </a:p>
                    <a:p>
                      <a:r>
                        <a:rPr lang="en-GB" sz="1600" dirty="0"/>
                        <a:t>Offshore wind</a:t>
                      </a:r>
                    </a:p>
                    <a:p>
                      <a:r>
                        <a:rPr lang="en-GB" sz="1600" dirty="0"/>
                        <a:t>Onshore Wind</a:t>
                      </a:r>
                    </a:p>
                    <a:p>
                      <a:r>
                        <a:rPr lang="en-GB" sz="1600" dirty="0"/>
                        <a:t>Other                              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31189"/>
                  </a:ext>
                </a:extLst>
              </a:tr>
            </a:tbl>
          </a:graphicData>
        </a:graphic>
      </p:graphicFrame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409D51C6-62F7-B694-DD53-AA0DFE8FD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03286"/>
              </p:ext>
            </p:extLst>
          </p:nvPr>
        </p:nvGraphicFramePr>
        <p:xfrm>
          <a:off x="129016" y="956145"/>
          <a:ext cx="3409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33">
                  <a:extLst>
                    <a:ext uri="{9D8B030D-6E8A-4147-A177-3AD203B41FA5}">
                      <a16:colId xmlns:a16="http://schemas.microsoft.com/office/drawing/2014/main" val="338835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Electricity Generation in Wales (2021)</a:t>
                      </a:r>
                    </a:p>
                  </a:txBody>
                  <a:tcPr>
                    <a:solidFill>
                      <a:srgbClr val="AED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55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103B221-6B52-49A7-24D4-7C2FE0505D37}"/>
              </a:ext>
            </a:extLst>
          </p:cNvPr>
          <p:cNvSpPr txBox="1"/>
          <p:nvPr/>
        </p:nvSpPr>
        <p:spPr>
          <a:xfrm>
            <a:off x="89683" y="4387222"/>
            <a:ext cx="3265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energy-generation-in-wales-2021.pdf (</a:t>
            </a:r>
            <a:r>
              <a:rPr lang="en-GB" sz="1200" dirty="0" err="1">
                <a:hlinkClick r:id="rId5"/>
              </a:rPr>
              <a:t>gov.wales</a:t>
            </a:r>
            <a:r>
              <a:rPr lang="en-GB" sz="1200" dirty="0">
                <a:hlinkClick r:id="rId5"/>
              </a:rPr>
              <a:t>)</a:t>
            </a:r>
            <a:endParaRPr lang="en-GB" sz="1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3824DB-DE0C-7C2C-87C0-849F87D6AC5F}"/>
              </a:ext>
            </a:extLst>
          </p:cNvPr>
          <p:cNvCxnSpPr/>
          <p:nvPr/>
        </p:nvCxnSpPr>
        <p:spPr>
          <a:xfrm flipH="1">
            <a:off x="7061703" y="1883120"/>
            <a:ext cx="1819746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4D319E-F488-30DF-C35F-E1328A304974}"/>
              </a:ext>
            </a:extLst>
          </p:cNvPr>
          <p:cNvCxnSpPr/>
          <p:nvPr/>
        </p:nvCxnSpPr>
        <p:spPr>
          <a:xfrm flipH="1">
            <a:off x="7061703" y="2633049"/>
            <a:ext cx="1819746" cy="0"/>
          </a:xfrm>
          <a:prstGeom prst="straightConnector1">
            <a:avLst/>
          </a:prstGeom>
          <a:ln w="57150">
            <a:solidFill>
              <a:srgbClr val="AED5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D66003-67F3-C75A-85C2-1967719175CA}"/>
              </a:ext>
            </a:extLst>
          </p:cNvPr>
          <p:cNvSpPr txBox="1"/>
          <p:nvPr/>
        </p:nvSpPr>
        <p:spPr>
          <a:xfrm>
            <a:off x="8829089" y="1596225"/>
            <a:ext cx="293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Fossil Fuels still  account for the largest proportion of energy generation in Wales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0C9EF-8E78-3770-CC7E-F91C341B27DD}"/>
              </a:ext>
            </a:extLst>
          </p:cNvPr>
          <p:cNvSpPr txBox="1"/>
          <p:nvPr/>
        </p:nvSpPr>
        <p:spPr>
          <a:xfrm>
            <a:off x="8842702" y="2499517"/>
            <a:ext cx="3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However, renewable generation is increasing year on year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2C518C-BC09-DF1D-5B5D-5270DAD43F97}"/>
              </a:ext>
            </a:extLst>
          </p:cNvPr>
          <p:cNvSpPr txBox="1"/>
          <p:nvPr/>
        </p:nvSpPr>
        <p:spPr>
          <a:xfrm>
            <a:off x="8960396" y="3119605"/>
            <a:ext cx="287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With 116 MW of renewable electricity capacity installed in 2021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FACB5B-09C9-A2D2-28AD-7282D60E4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596" y="3429000"/>
            <a:ext cx="2641953" cy="2882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BE0FCA-F87A-F675-67F9-A6537BA005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" y="6111089"/>
            <a:ext cx="714186" cy="746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6C3FDA-AAD1-C15A-405F-8BF4EA02AA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443054" y="5848751"/>
            <a:ext cx="607936" cy="6357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E947EE-3D23-E881-6B28-299079EBD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1507323" y="0"/>
            <a:ext cx="714186" cy="7469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42EA3A-1073-71EC-3BC6-FB0BE57B89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1151306" y="464327"/>
            <a:ext cx="607936" cy="6357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A2A86D-6455-57CC-65A1-7EAE39513B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384798" y="6111088"/>
            <a:ext cx="714186" cy="7469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8C7300-3ADC-6978-1A60-41A141308E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918201" y="5676068"/>
            <a:ext cx="607936" cy="6357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53CBFF-79BE-69FB-D4EA-DE8F5F2BE7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9783238" y="493455"/>
            <a:ext cx="607936" cy="6357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E6863D-0B5D-0BC2-F744-FA78A438A0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5" t="3711" r="6621" b="6935"/>
          <a:stretch/>
        </p:blipFill>
        <p:spPr>
          <a:xfrm>
            <a:off x="10094459" y="-14938"/>
            <a:ext cx="714186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8468-0003-0929-60BA-D063F137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88419" cy="6858000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Why do we need to use renewable energy?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BAD425-4A4A-7CC5-2A54-65FF245DA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990835"/>
              </p:ext>
            </p:extLst>
          </p:nvPr>
        </p:nvGraphicFramePr>
        <p:xfrm>
          <a:off x="2236206" y="316871"/>
          <a:ext cx="9451817" cy="64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09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75888B-7C05-4338-D82B-E5F8D2B937D2}"/>
              </a:ext>
            </a:extLst>
          </p:cNvPr>
          <p:cNvSpPr txBox="1"/>
          <p:nvPr/>
        </p:nvSpPr>
        <p:spPr>
          <a:xfrm>
            <a:off x="630117" y="4345262"/>
            <a:ext cx="3515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temperature does not change the amount of energy generated by a solar panel; it is only the strength of sunlight that makes a difference.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76A1F7-86D1-39E2-CE6B-CF3AB2F0F60A}"/>
              </a:ext>
            </a:extLst>
          </p:cNvPr>
          <p:cNvGrpSpPr/>
          <p:nvPr/>
        </p:nvGrpSpPr>
        <p:grpSpPr>
          <a:xfrm>
            <a:off x="3903350" y="1436979"/>
            <a:ext cx="4474346" cy="4160894"/>
            <a:chOff x="3565711" y="1010890"/>
            <a:chExt cx="4474346" cy="41608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7B4A67-B356-5884-4607-A2A527B43B16}"/>
                </a:ext>
              </a:extLst>
            </p:cNvPr>
            <p:cNvSpPr txBox="1"/>
            <p:nvPr/>
          </p:nvSpPr>
          <p:spPr>
            <a:xfrm>
              <a:off x="5141497" y="2706616"/>
              <a:ext cx="1482571" cy="76944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+mj-lt"/>
                </a:rPr>
                <a:t>Solar</a:t>
              </a:r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D932C29F-4FBB-2C37-F8D1-09F581B53CC6}"/>
                </a:ext>
              </a:extLst>
            </p:cNvPr>
            <p:cNvSpPr/>
            <p:nvPr/>
          </p:nvSpPr>
          <p:spPr>
            <a:xfrm>
              <a:off x="3565711" y="1010890"/>
              <a:ext cx="4474346" cy="4160894"/>
            </a:xfrm>
            <a:prstGeom prst="sun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CE792C-B0CD-AFA0-5D20-B3C573781680}"/>
              </a:ext>
            </a:extLst>
          </p:cNvPr>
          <p:cNvSpPr txBox="1"/>
          <p:nvPr/>
        </p:nvSpPr>
        <p:spPr>
          <a:xfrm>
            <a:off x="1378527" y="1190152"/>
            <a:ext cx="333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Sun has light energy which travels to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036B-1B6A-6943-3BA5-E9FEA684DA59}"/>
              </a:ext>
            </a:extLst>
          </p:cNvPr>
          <p:cNvSpPr txBox="1"/>
          <p:nvPr/>
        </p:nvSpPr>
        <p:spPr>
          <a:xfrm>
            <a:off x="4807775" y="251737"/>
            <a:ext cx="332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True or False?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2C62F-F2FC-1CA4-248A-1F13226879C7}"/>
              </a:ext>
            </a:extLst>
          </p:cNvPr>
          <p:cNvSpPr txBox="1"/>
          <p:nvPr/>
        </p:nvSpPr>
        <p:spPr>
          <a:xfrm>
            <a:off x="8261652" y="4335756"/>
            <a:ext cx="2701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sunlight is captured using large panels which are made up of solar cells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9BB0-4AE5-F025-0A6A-ED6FEA4484EF}"/>
              </a:ext>
            </a:extLst>
          </p:cNvPr>
          <p:cNvSpPr txBox="1"/>
          <p:nvPr/>
        </p:nvSpPr>
        <p:spPr>
          <a:xfrm>
            <a:off x="954235" y="2576945"/>
            <a:ext cx="313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Solar panels can be located inside homes and on roofs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9F32-D35B-4216-2068-4BFDCE3C924A}"/>
              </a:ext>
            </a:extLst>
          </p:cNvPr>
          <p:cNvSpPr txBox="1"/>
          <p:nvPr/>
        </p:nvSpPr>
        <p:spPr>
          <a:xfrm>
            <a:off x="4493199" y="5721919"/>
            <a:ext cx="320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Solar panels only generate electricity at night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77C0C-F379-100E-B868-4F9D39CC9164}"/>
              </a:ext>
            </a:extLst>
          </p:cNvPr>
          <p:cNvSpPr txBox="1"/>
          <p:nvPr/>
        </p:nvSpPr>
        <p:spPr>
          <a:xfrm>
            <a:off x="7211472" y="1301274"/>
            <a:ext cx="348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Solar panels are not able to store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16441-979E-9A3C-9821-F6D6C20E1ACB}"/>
              </a:ext>
            </a:extLst>
          </p:cNvPr>
          <p:cNvSpPr txBox="1"/>
          <p:nvPr/>
        </p:nvSpPr>
        <p:spPr>
          <a:xfrm>
            <a:off x="8195751" y="2469223"/>
            <a:ext cx="282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Solar panels are not able to move once they are installed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E18A-02D5-35EB-B3A1-C0800C7C8C06}"/>
              </a:ext>
            </a:extLst>
          </p:cNvPr>
          <p:cNvSpPr txBox="1"/>
          <p:nvPr/>
        </p:nvSpPr>
        <p:spPr>
          <a:xfrm>
            <a:off x="0" y="6511439"/>
            <a:ext cx="60960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hlinkClick r:id="rId3"/>
              </a:rPr>
              <a:t>https://www.bbc.co.uk/bitesize/topics/zxy4cmn/articles/zq6bydm#zwdk96f</a:t>
            </a:r>
            <a:r>
              <a:rPr lang="en-GB" sz="1300" dirty="0"/>
              <a:t> 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233B605-3FA7-5C2C-6F65-8368F1A5AB4C}"/>
              </a:ext>
            </a:extLst>
          </p:cNvPr>
          <p:cNvSpPr/>
          <p:nvPr/>
        </p:nvSpPr>
        <p:spPr>
          <a:xfrm>
            <a:off x="1917333" y="2432999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5E81346-9ECA-36A9-E97E-F550CF0A0767}"/>
              </a:ext>
            </a:extLst>
          </p:cNvPr>
          <p:cNvSpPr/>
          <p:nvPr/>
        </p:nvSpPr>
        <p:spPr>
          <a:xfrm>
            <a:off x="5647578" y="5597872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10F7C4DC-7AE8-3E10-CDCB-97D26E07CA4A}"/>
              </a:ext>
            </a:extLst>
          </p:cNvPr>
          <p:cNvSpPr/>
          <p:nvPr/>
        </p:nvSpPr>
        <p:spPr>
          <a:xfrm>
            <a:off x="9096489" y="2519178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C2D56E35-980A-9955-DEFA-4F4AADC7B78E}"/>
              </a:ext>
            </a:extLst>
          </p:cNvPr>
          <p:cNvSpPr/>
          <p:nvPr/>
        </p:nvSpPr>
        <p:spPr>
          <a:xfrm rot="18871439">
            <a:off x="2637216" y="1345011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07568713-5EF7-F1A7-BF15-5BA0B8618823}"/>
              </a:ext>
            </a:extLst>
          </p:cNvPr>
          <p:cNvSpPr/>
          <p:nvPr/>
        </p:nvSpPr>
        <p:spPr>
          <a:xfrm rot="18871439">
            <a:off x="1944863" y="5056897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25010438-C0F3-2C82-559D-8B0A74652C5C}"/>
              </a:ext>
            </a:extLst>
          </p:cNvPr>
          <p:cNvSpPr/>
          <p:nvPr/>
        </p:nvSpPr>
        <p:spPr>
          <a:xfrm rot="18871439">
            <a:off x="8930010" y="1654562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2553D1C7-EB41-918C-3B1D-F5B209F4A118}"/>
              </a:ext>
            </a:extLst>
          </p:cNvPr>
          <p:cNvSpPr/>
          <p:nvPr/>
        </p:nvSpPr>
        <p:spPr>
          <a:xfrm rot="18871439">
            <a:off x="9197164" y="5014334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D109-9FD4-0264-10E0-2641AE80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46" y="2399506"/>
            <a:ext cx="1970103" cy="1426101"/>
          </a:xfrm>
        </p:spPr>
        <p:txBody>
          <a:bodyPr>
            <a:normAutofit/>
          </a:bodyPr>
          <a:lstStyle/>
          <a:p>
            <a:r>
              <a:rPr lang="en-GB" sz="5400" dirty="0"/>
              <a:t>Wind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6F21E-2D3C-7A18-2E9C-5ED61F92180D}"/>
              </a:ext>
            </a:extLst>
          </p:cNvPr>
          <p:cNvSpPr txBox="1"/>
          <p:nvPr/>
        </p:nvSpPr>
        <p:spPr>
          <a:xfrm>
            <a:off x="7073673" y="4868115"/>
            <a:ext cx="317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Several wind turbines may be grouped together to form a wind farm.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90AFF55-3C66-7BAA-4B3C-CB9F80D324F1}"/>
              </a:ext>
            </a:extLst>
          </p:cNvPr>
          <p:cNvSpPr/>
          <p:nvPr/>
        </p:nvSpPr>
        <p:spPr>
          <a:xfrm rot="367476">
            <a:off x="4617674" y="1968218"/>
            <a:ext cx="3527206" cy="2288678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B78CFF-8B51-5116-45AD-0822C9A79EF4}"/>
              </a:ext>
            </a:extLst>
          </p:cNvPr>
          <p:cNvSpPr txBox="1"/>
          <p:nvPr/>
        </p:nvSpPr>
        <p:spPr>
          <a:xfrm>
            <a:off x="8662776" y="2848194"/>
            <a:ext cx="317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They can be located in the sea and on land.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CEB4B-54A9-6A16-D875-3DBE7A59438F}"/>
              </a:ext>
            </a:extLst>
          </p:cNvPr>
          <p:cNvSpPr txBox="1"/>
          <p:nvPr/>
        </p:nvSpPr>
        <p:spPr>
          <a:xfrm>
            <a:off x="908831" y="1103975"/>
            <a:ext cx="3178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As the wind blows, it transfers some of its kinetic energy to the blades, which turn and drive the generator.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5F09C-30B0-C930-6FB2-F940DC3DCB53}"/>
              </a:ext>
            </a:extLst>
          </p:cNvPr>
          <p:cNvSpPr txBox="1"/>
          <p:nvPr/>
        </p:nvSpPr>
        <p:spPr>
          <a:xfrm>
            <a:off x="4800561" y="355614"/>
            <a:ext cx="325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True or False?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7882-1BD2-4D57-B835-C690E9337DAD}"/>
              </a:ext>
            </a:extLst>
          </p:cNvPr>
          <p:cNvSpPr txBox="1"/>
          <p:nvPr/>
        </p:nvSpPr>
        <p:spPr>
          <a:xfrm>
            <a:off x="7825550" y="1257864"/>
            <a:ext cx="242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Wind energy can only be harnessed during the day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B4BF1-8ECF-ABB1-30B1-C1A57B1F21E2}"/>
              </a:ext>
            </a:extLst>
          </p:cNvPr>
          <p:cNvSpPr txBox="1"/>
          <p:nvPr/>
        </p:nvSpPr>
        <p:spPr>
          <a:xfrm>
            <a:off x="870019" y="2936770"/>
            <a:ext cx="304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amount of electricity generated depends on the strength of the wind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A3C05-7AAC-9AAC-FBB4-8D821148CA80}"/>
              </a:ext>
            </a:extLst>
          </p:cNvPr>
          <p:cNvSpPr txBox="1"/>
          <p:nvPr/>
        </p:nvSpPr>
        <p:spPr>
          <a:xfrm>
            <a:off x="3347811" y="4919333"/>
            <a:ext cx="290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Wind turbines move all day everyday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D0FA4-D2EB-5E34-4C21-CC64A4BE8EAE}"/>
              </a:ext>
            </a:extLst>
          </p:cNvPr>
          <p:cNvSpPr txBox="1"/>
          <p:nvPr/>
        </p:nvSpPr>
        <p:spPr>
          <a:xfrm>
            <a:off x="154382" y="6420195"/>
            <a:ext cx="7170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hlinkClick r:id="rId3"/>
              </a:rPr>
              <a:t>https://www.bbc.co.uk/bitesize/guides/z7mfwty/revision/2</a:t>
            </a:r>
            <a:r>
              <a:rPr lang="en-GB" sz="1300" dirty="0"/>
              <a:t>  </a:t>
            </a:r>
          </a:p>
          <a:p>
            <a:r>
              <a:rPr lang="en-GB" sz="1300" dirty="0"/>
              <a:t> 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8044E4D-56DE-5666-A33F-63C3A338B09B}"/>
              </a:ext>
            </a:extLst>
          </p:cNvPr>
          <p:cNvSpPr/>
          <p:nvPr/>
        </p:nvSpPr>
        <p:spPr>
          <a:xfrm>
            <a:off x="4375977" y="4773757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04EC18CE-1135-C870-1ED2-6343A1E6E14D}"/>
              </a:ext>
            </a:extLst>
          </p:cNvPr>
          <p:cNvSpPr/>
          <p:nvPr/>
        </p:nvSpPr>
        <p:spPr>
          <a:xfrm rot="18871439">
            <a:off x="1860843" y="3384579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C4AFCBB9-FAFE-F41F-ECE9-4BE1621F9A54}"/>
              </a:ext>
            </a:extLst>
          </p:cNvPr>
          <p:cNvSpPr/>
          <p:nvPr/>
        </p:nvSpPr>
        <p:spPr>
          <a:xfrm>
            <a:off x="8643729" y="1207655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3D1A528-7601-C238-CBC0-69E7D18D96EA}"/>
              </a:ext>
            </a:extLst>
          </p:cNvPr>
          <p:cNvSpPr/>
          <p:nvPr/>
        </p:nvSpPr>
        <p:spPr>
          <a:xfrm rot="18871439">
            <a:off x="2106775" y="1727148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644379AF-075F-D7DF-C5BC-D63E68D2191E}"/>
              </a:ext>
            </a:extLst>
          </p:cNvPr>
          <p:cNvSpPr/>
          <p:nvPr/>
        </p:nvSpPr>
        <p:spPr>
          <a:xfrm rot="18871439">
            <a:off x="8334087" y="5299148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F1A76DD5-858B-1913-1615-C375B2F91544}"/>
              </a:ext>
            </a:extLst>
          </p:cNvPr>
          <p:cNvSpPr/>
          <p:nvPr/>
        </p:nvSpPr>
        <p:spPr>
          <a:xfrm rot="18871439">
            <a:off x="9996788" y="3167681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1781</Words>
  <Application>Microsoft Office PowerPoint</Application>
  <PresentationFormat>Widescreen</PresentationFormat>
  <Paragraphs>185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ReithSans</vt:lpstr>
      <vt:lpstr>Times New Roman</vt:lpstr>
      <vt:lpstr>Office Theme</vt:lpstr>
      <vt:lpstr>Energy </vt:lpstr>
      <vt:lpstr>What are all the different types of energy sources? </vt:lpstr>
      <vt:lpstr>Non-Renewable Energy From Fossil Fuels</vt:lpstr>
      <vt:lpstr>Renewable energy </vt:lpstr>
      <vt:lpstr>PowerPoint Presentation</vt:lpstr>
      <vt:lpstr>Wales Energy Mix </vt:lpstr>
      <vt:lpstr>Why do we need to use renewable energy? </vt:lpstr>
      <vt:lpstr>PowerPoint Presentation</vt:lpstr>
      <vt:lpstr>Wind </vt:lpstr>
      <vt:lpstr> Hydroelectricity   </vt:lpstr>
      <vt:lpstr>PowerPoint Presentation</vt:lpstr>
      <vt:lpstr>What is Energy Efficiency?</vt:lpstr>
      <vt:lpstr>PowerPoint Presentation</vt:lpstr>
      <vt:lpstr>How can your school be energy efficient? </vt:lpstr>
      <vt:lpstr>ACTIONS !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Molly Salter (P&amp;E)</dc:creator>
  <cp:lastModifiedBy>Ben Turpin</cp:lastModifiedBy>
  <cp:revision>43</cp:revision>
  <dcterms:created xsi:type="dcterms:W3CDTF">2023-10-11T14:38:05Z</dcterms:created>
  <dcterms:modified xsi:type="dcterms:W3CDTF">2024-02-28T14:56:47Z</dcterms:modified>
</cp:coreProperties>
</file>