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71" r:id="rId4"/>
  </p:sldMasterIdLst>
  <p:notesMasterIdLst>
    <p:notesMasterId r:id="rId15"/>
  </p:notesMasterIdLst>
  <p:handoutMasterIdLst>
    <p:handoutMasterId r:id="rId16"/>
  </p:handoutMasterIdLst>
  <p:sldIdLst>
    <p:sldId id="256" r:id="rId5"/>
    <p:sldId id="269" r:id="rId6"/>
    <p:sldId id="268" r:id="rId7"/>
    <p:sldId id="260" r:id="rId8"/>
    <p:sldId id="271" r:id="rId9"/>
    <p:sldId id="272" r:id="rId10"/>
    <p:sldId id="276" r:id="rId11"/>
    <p:sldId id="274" r:id="rId12"/>
    <p:sldId id="275" r:id="rId13"/>
    <p:sldId id="267" r:id="rId14"/>
  </p:sldIdLst>
  <p:sldSz cx="12192000" cy="6858000"/>
  <p:notesSz cx="6858000" cy="9144000"/>
  <p:custDataLst>
    <p:tags r:id="rId1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7" autoAdjust="0"/>
    <p:restoredTop sz="94641" autoAdjust="0"/>
  </p:normalViewPr>
  <p:slideViewPr>
    <p:cSldViewPr snapToGrid="0">
      <p:cViewPr varScale="1">
        <p:scale>
          <a:sx n="79" d="100"/>
          <a:sy n="79" d="100"/>
        </p:scale>
        <p:origin x="754" y="101"/>
      </p:cViewPr>
      <p:guideLst>
        <p:guide orient="horz" pos="2160"/>
        <p:guide pos="3840"/>
      </p:guideLst>
    </p:cSldViewPr>
  </p:slideViewPr>
  <p:notesTextViewPr>
    <p:cViewPr>
      <p:scale>
        <a:sx n="1" d="1"/>
        <a:sy n="1" d="1"/>
      </p:scale>
      <p:origin x="0" y="0"/>
    </p:cViewPr>
  </p:notesTextViewPr>
  <p:notesViewPr>
    <p:cSldViewPr snapToGrid="0">
      <p:cViewPr varScale="1">
        <p:scale>
          <a:sx n="68" d="100"/>
          <a:sy n="68" d="100"/>
        </p:scale>
        <p:origin x="3288" y="3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a:p>
      </dgm:t>
    </dgm:pt>
    <dgm:pt modelId="{A1BB3DDB-A2CF-407F-9044-E3AC1B808421}" type="parTrans" cxnId="{5B8EF972-5C6E-4960-8D42-247AC8CE96AC}">
      <dgm:prSet/>
      <dgm:spPr/>
      <dgm:t>
        <a:bodyPr/>
        <a:lstStyle/>
        <a:p>
          <a:endParaRPr lang="en-US"/>
        </a:p>
      </dgm:t>
    </dgm:pt>
    <dgm:pt modelId="{6FA86730-1CE5-4EBE-A9BA-FC19829C945A}">
      <dgm:prSet phldrT="[Text]" custT="1"/>
      <dgm:spPr>
        <a:noFill/>
        <a:ln>
          <a:noFill/>
        </a:ln>
      </dgm:spPr>
      <dgm:t>
        <a:bodyPr/>
        <a:lstStyle/>
        <a:p>
          <a:pPr>
            <a:lnSpc>
              <a:spcPct val="100000"/>
            </a:lnSpc>
          </a:pPr>
          <a:r>
            <a:rPr lang="cy" sz="1700" b="0" i="0" u="none" strike="noStrike" cap="none" baseline="0">
              <a:solidFill>
                <a:srgbClr val="FFFFFF"/>
              </a:solidFill>
              <a:effectLst/>
              <a:uFill>
                <a:solidFill>
                  <a:prstClr val="black">
                    <a:alpha val="0"/>
                  </a:prstClr>
                </a:solidFill>
              </a:uFill>
              <a:latin typeface="Century Gothic"/>
              <a:ea typeface="Century Gothic"/>
              <a:cs typeface="Century Gothic"/>
            </a:rPr>
            <a:t>Ymgynghori</a:t>
          </a:r>
        </a:p>
      </dgm:t>
    </dgm:pt>
    <dgm:pt modelId="{F397379E-0BDA-46CE-8393-B1D10C55E1BA}" type="sibTrans" cxnId="{5B8EF972-5C6E-4960-8D42-247AC8CE96AC}">
      <dgm:prSet/>
      <dgm:spPr/>
      <dgm:t>
        <a:bodyPr/>
        <a:lstStyle/>
        <a:p>
          <a:endParaRPr lang="en-US"/>
        </a:p>
      </dgm:t>
    </dgm:pt>
    <dgm:pt modelId="{4C63E530-1425-407B-8508-FAC57680DEF0}" type="parTrans" cxnId="{DD45C927-AB76-48E5-970D-9B4BF1DBFAD3}">
      <dgm:prSet/>
      <dgm:spPr/>
      <dgm:t>
        <a:bodyPr/>
        <a:lstStyle/>
        <a:p>
          <a:endParaRPr lang="en-US"/>
        </a:p>
      </dgm:t>
    </dgm:pt>
    <dgm:pt modelId="{6ABE9384-859D-4C4C-B983-2B1E39A8B348}">
      <dgm:prSet phldrT="[Text]" custT="1"/>
      <dgm:spPr>
        <a:noFill/>
        <a:ln>
          <a:noFill/>
        </a:ln>
      </dgm:spPr>
      <dgm:t>
        <a:bodyPr/>
        <a:lstStyle/>
        <a:p>
          <a:pPr>
            <a:lnSpc>
              <a:spcPct val="100000"/>
            </a:lnSpc>
          </a:pPr>
          <a:r>
            <a:rPr lang="cy" sz="1700" b="0" i="0" u="none" strike="noStrike" cap="none" baseline="0">
              <a:solidFill>
                <a:srgbClr val="FFFFFF"/>
              </a:solidFill>
              <a:effectLst/>
              <a:uFill>
                <a:solidFill>
                  <a:prstClr val="black">
                    <a:alpha val="0"/>
                  </a:prstClr>
                </a:solidFill>
              </a:uFill>
              <a:latin typeface="Century Gothic"/>
              <a:ea typeface="Century Gothic"/>
              <a:cs typeface="Century Gothic"/>
            </a:rPr>
            <a:t>Ystyriaeth </a:t>
          </a:r>
        </a:p>
      </dgm:t>
    </dgm:pt>
    <dgm:pt modelId="{012549DD-A1CA-4571-A981-CFD78093EB20}" type="sibTrans" cxnId="{DD45C927-AB76-48E5-970D-9B4BF1DBFAD3}">
      <dgm:prSet/>
      <dgm:spPr/>
      <dgm:t>
        <a:bodyPr/>
        <a:lstStyle/>
        <a:p>
          <a:endParaRPr lang="en-US"/>
        </a:p>
      </dgm:t>
    </dgm:pt>
    <dgm:pt modelId="{51AC1870-5B81-422A-9A2E-E1F58EF50843}" type="parTrans" cxnId="{8645CAEC-16C1-4E81-9176-0C5ED52873E6}">
      <dgm:prSet/>
      <dgm:spPr/>
      <dgm:t>
        <a:bodyPr/>
        <a:lstStyle/>
        <a:p>
          <a:endParaRPr lang="en-US"/>
        </a:p>
      </dgm:t>
    </dgm:pt>
    <dgm:pt modelId="{F7214975-5AC4-4CF8-9015-322498751A8A}">
      <dgm:prSet phldrT="[Text]" custT="1"/>
      <dgm:spPr>
        <a:noFill/>
        <a:ln>
          <a:noFill/>
        </a:ln>
      </dgm:spPr>
      <dgm:t>
        <a:bodyPr/>
        <a:lstStyle/>
        <a:p>
          <a:pPr>
            <a:lnSpc>
              <a:spcPct val="100000"/>
            </a:lnSpc>
          </a:pPr>
          <a:r>
            <a:rPr lang="cy" sz="1700" b="0" i="0" u="none" strike="noStrike" cap="none" baseline="0">
              <a:solidFill>
                <a:srgbClr val="FFFFFF"/>
              </a:solidFill>
              <a:effectLst/>
              <a:uFill>
                <a:solidFill>
                  <a:prstClr val="black">
                    <a:alpha val="0"/>
                  </a:prstClr>
                </a:solidFill>
              </a:uFill>
              <a:latin typeface="Century Gothic"/>
              <a:ea typeface="Century Gothic"/>
              <a:cs typeface="Century Gothic"/>
            </a:rPr>
            <a:t>Cynllunio</a:t>
          </a:r>
        </a:p>
      </dgm:t>
    </dgm:pt>
    <dgm:pt modelId="{CE7BE2A3-5633-4666-BB75-6164E26282D5}" type="sibTrans" cxnId="{8645CAEC-16C1-4E81-9176-0C5ED52873E6}">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a:solidFill>
          <a:schemeClr val="bg1">
            <a:lumMod val="95000"/>
            <a:hueOff val="0"/>
            <a:satOff val="0"/>
            <a:lumOff val="0"/>
            <a:alphaOff val="0"/>
          </a:schemeClr>
        </a:solidFill>
        <a:ln>
          <a:noFill/>
        </a:ln>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a:solidFill>
          <a:schemeClr val="bg1">
            <a:lumMod val="95000"/>
            <a:hueOff val="0"/>
            <a:satOff val="0"/>
            <a:lumOff val="0"/>
            <a:alphaOff val="0"/>
          </a:schemeClr>
        </a:solidFill>
        <a:ln>
          <a:noFill/>
        </a:ln>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a:solidFill>
          <a:schemeClr val="bg1">
            <a:lumMod val="95000"/>
            <a:hueOff val="0"/>
            <a:satOff val="0"/>
            <a:lumOff val="0"/>
            <a:alphaOff val="0"/>
          </a:schemeClr>
        </a:solidFill>
        <a:ln>
          <a:noFill/>
        </a:ln>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7C6B571F-7680-470E-8656-6F851B6E7991}" type="presOf" srcId="{F7214975-5AC4-4CF8-9015-322498751A8A}" destId="{556AE736-B6E0-4DC7-8429-5ADFCF947C4F}" srcOrd="0" destOrd="0" presId="urn:microsoft.com/office/officeart/2018/2/layout/IconVerticalSolidList"/>
    <dgm:cxn modelId="{AB1B6F25-7014-4598-8258-23B4D5266AB1}" type="presOf" srcId="{6FA86730-1CE5-4EBE-A9BA-FC19829C945A}" destId="{317AA252-427D-40A4-8C7D-92392117FEF6}" srcOrd="0" destOrd="0" presId="urn:microsoft.com/office/officeart/2018/2/layout/IconVerticalSolidList"/>
    <dgm:cxn modelId="{DD45C927-AB76-48E5-970D-9B4BF1DBFAD3}" srcId="{53001724-5C5A-402A-B907-ECA89FAFA97F}" destId="{6ABE9384-859D-4C4C-B983-2B1E39A8B348}" srcOrd="1" destOrd="0" parTransId="{4C63E530-1425-407B-8508-FAC57680DEF0}" sibTransId="{012549DD-A1CA-4571-A981-CFD78093EB20}"/>
    <dgm:cxn modelId="{5B8EF972-5C6E-4960-8D42-247AC8CE96AC}" srcId="{53001724-5C5A-402A-B907-ECA89FAFA97F}" destId="{6FA86730-1CE5-4EBE-A9BA-FC19829C945A}" srcOrd="0" destOrd="0" parTransId="{A1BB3DDB-A2CF-407F-9044-E3AC1B808421}" sibTransId="{F397379E-0BDA-46CE-8393-B1D10C55E1BA}"/>
    <dgm:cxn modelId="{6A832E58-5A11-4421-B1BF-3465A8C8E024}" type="presOf" srcId="{6ABE9384-859D-4C4C-B983-2B1E39A8B348}" destId="{0F75F18A-3C22-462D-9DAB-5E8D88D9A51B}" srcOrd="0" destOrd="0" presId="urn:microsoft.com/office/officeart/2018/2/layout/IconVerticalSolidList"/>
    <dgm:cxn modelId="{57C354BE-53CE-4551-8864-EE9E4DC11C89}" type="presOf" srcId="{53001724-5C5A-402A-B907-ECA89FAFA97F}" destId="{44164630-2F05-47D6-AD96-D9713C7C94EA}" srcOrd="0" destOrd="0" presId="urn:microsoft.com/office/officeart/2018/2/layout/IconVerticalSolidList"/>
    <dgm:cxn modelId="{8645CAEC-16C1-4E81-9176-0C5ED52873E6}" srcId="{53001724-5C5A-402A-B907-ECA89FAFA97F}" destId="{F7214975-5AC4-4CF8-9015-322498751A8A}" srcOrd="2" destOrd="0" parTransId="{51AC1870-5B81-422A-9A2E-E1F58EF50843}" sibTransId="{CE7BE2A3-5633-4666-BB75-6164E26282D5}"/>
    <dgm:cxn modelId="{B9EFBE5C-607F-4A8C-91B7-40D9B22DD1A4}" type="presParOf" srcId="{44164630-2F05-47D6-AD96-D9713C7C94EA}" destId="{BBB5EE06-EDF8-41BB-B38A-75BA74195339}" srcOrd="0" destOrd="0" presId="urn:microsoft.com/office/officeart/2018/2/layout/IconVerticalSolidList"/>
    <dgm:cxn modelId="{912B2A10-49A6-4256-84EA-9AA42CCE8BCB}" type="presParOf" srcId="{BBB5EE06-EDF8-41BB-B38A-75BA74195339}" destId="{BD3976FF-3460-411F-BC23-D0B68261F465}" srcOrd="0" destOrd="0" presId="urn:microsoft.com/office/officeart/2018/2/layout/IconVerticalSolidList"/>
    <dgm:cxn modelId="{72D21C22-2EF0-4813-8155-6991DEE79B43}" type="presParOf" srcId="{BBB5EE06-EDF8-41BB-B38A-75BA74195339}" destId="{55596134-9829-4D70-890A-C69BBF81D77E}" srcOrd="1" destOrd="0" presId="urn:microsoft.com/office/officeart/2018/2/layout/IconVerticalSolidList"/>
    <dgm:cxn modelId="{1124D51F-8A05-4C65-B9DD-639D36A837C9}" type="presParOf" srcId="{BBB5EE06-EDF8-41BB-B38A-75BA74195339}" destId="{EF52B154-BE74-4151-893E-30A55BCE1232}" srcOrd="2" destOrd="0" presId="urn:microsoft.com/office/officeart/2018/2/layout/IconVerticalSolidList"/>
    <dgm:cxn modelId="{C81ADDF7-2D6F-43A6-8A69-F6235E422C2A}" type="presParOf" srcId="{BBB5EE06-EDF8-41BB-B38A-75BA74195339}" destId="{317AA252-427D-40A4-8C7D-92392117FEF6}" srcOrd="3" destOrd="0" presId="urn:microsoft.com/office/officeart/2018/2/layout/IconVerticalSolidList"/>
    <dgm:cxn modelId="{70186B0D-05F2-4D9F-8E34-B18CB8F6F46A}" type="presParOf" srcId="{44164630-2F05-47D6-AD96-D9713C7C94EA}" destId="{DB828AB6-BF3C-4FBC-936A-ABF577D4A72E}" srcOrd="1" destOrd="0" presId="urn:microsoft.com/office/officeart/2018/2/layout/IconVerticalSolidList"/>
    <dgm:cxn modelId="{FE85BC8D-1604-4634-9F60-110BC4A20998}" type="presParOf" srcId="{44164630-2F05-47D6-AD96-D9713C7C94EA}" destId="{2862063A-01C9-45B8-BC29-0877E16269D6}" srcOrd="2" destOrd="0" presId="urn:microsoft.com/office/officeart/2018/2/layout/IconVerticalSolidList"/>
    <dgm:cxn modelId="{BD3ACF8E-BCAE-4FFA-9E2B-B96C2C379806}" type="presParOf" srcId="{2862063A-01C9-45B8-BC29-0877E16269D6}" destId="{5DD1A591-E379-4123-AFEF-0E0E1C78A6C8}" srcOrd="0" destOrd="0" presId="urn:microsoft.com/office/officeart/2018/2/layout/IconVerticalSolidList"/>
    <dgm:cxn modelId="{78651625-E3F8-474B-B1CD-8E3980A69734}" type="presParOf" srcId="{2862063A-01C9-45B8-BC29-0877E16269D6}" destId="{FCE68459-8AC8-4D4B-8B2A-B85347F651AB}" srcOrd="1" destOrd="0" presId="urn:microsoft.com/office/officeart/2018/2/layout/IconVerticalSolidList"/>
    <dgm:cxn modelId="{EE3EB942-1BA0-4464-8242-3AC322DF4244}" type="presParOf" srcId="{2862063A-01C9-45B8-BC29-0877E16269D6}" destId="{7840CE1B-2464-4289-B418-12904C5D46CE}" srcOrd="2" destOrd="0" presId="urn:microsoft.com/office/officeart/2018/2/layout/IconVerticalSolidList"/>
    <dgm:cxn modelId="{97577A13-F3AC-4198-979A-6E3364EE3053}" type="presParOf" srcId="{2862063A-01C9-45B8-BC29-0877E16269D6}" destId="{0F75F18A-3C22-462D-9DAB-5E8D88D9A51B}" srcOrd="3" destOrd="0" presId="urn:microsoft.com/office/officeart/2018/2/layout/IconVerticalSolidList"/>
    <dgm:cxn modelId="{7647727E-7720-4AC8-B6E9-F3C324148201}" type="presParOf" srcId="{44164630-2F05-47D6-AD96-D9713C7C94EA}" destId="{AC2B0169-D740-4583-96BE-D8F87AC7FE01}" srcOrd="3" destOrd="0" presId="urn:microsoft.com/office/officeart/2018/2/layout/IconVerticalSolidList"/>
    <dgm:cxn modelId="{34A6CB4E-93A9-4372-81DF-46F187EB1628}" type="presParOf" srcId="{44164630-2F05-47D6-AD96-D9713C7C94EA}" destId="{9602AFE8-70EE-42FC-9CD5-A2E6AA3E2091}" srcOrd="4" destOrd="0" presId="urn:microsoft.com/office/officeart/2018/2/layout/IconVerticalSolidList"/>
    <dgm:cxn modelId="{25E8934A-2B4B-4782-8A94-74964D51F565}" type="presParOf" srcId="{9602AFE8-70EE-42FC-9CD5-A2E6AA3E2091}" destId="{B231036C-5FBE-4605-8393-F1B6359EE169}" srcOrd="0" destOrd="0" presId="urn:microsoft.com/office/officeart/2018/2/layout/IconVerticalSolidList"/>
    <dgm:cxn modelId="{1D1CF8B7-B7C3-4F8E-AC67-00E464D2DB7F}" type="presParOf" srcId="{9602AFE8-70EE-42FC-9CD5-A2E6AA3E2091}" destId="{A64BFE9C-AA80-43CE-8FF6-8D33BAD07C57}" srcOrd="1" destOrd="0" presId="urn:microsoft.com/office/officeart/2018/2/layout/IconVerticalSolidList"/>
    <dgm:cxn modelId="{9960CACF-3507-4233-A939-3507DA9505B8}" type="presParOf" srcId="{9602AFE8-70EE-42FC-9CD5-A2E6AA3E2091}" destId="{2D725CFB-B072-491A-B436-3AD21D0542FE}" srcOrd="2" destOrd="0" presId="urn:microsoft.com/office/officeart/2018/2/layout/IconVerticalSolidList"/>
    <dgm:cxn modelId="{47C15274-877E-431F-81E3-91203281F6E5}"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main"/>
    </a:ext>
  </dgm:extLst>
</dgm:dataModel>
</file>

<file path=ppt/diagrams/data2.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a:p>
      </dgm:t>
    </dgm:pt>
    <dgm:pt modelId="{A1BB3DDB-A2CF-407F-9044-E3AC1B808421}" type="parTrans" cxnId="{E0F59CFC-6EBB-4356-A872-8039682D7B9D}">
      <dgm:prSet/>
      <dgm:spPr/>
      <dgm:t>
        <a:bodyPr/>
        <a:lstStyle/>
        <a:p>
          <a:endParaRPr lang="en-US"/>
        </a:p>
      </dgm:t>
    </dgm:pt>
    <dgm:pt modelId="{6FA86730-1CE5-4EBE-A9BA-FC19829C945A}">
      <dgm:prSet phldrT="[Text]" custT="1"/>
      <dgm:spPr>
        <a:noFill/>
        <a:ln>
          <a:noFill/>
        </a:ln>
      </dgm:spPr>
      <dgm:t>
        <a:bodyPr/>
        <a:lstStyle/>
        <a:p>
          <a:pPr>
            <a:lnSpc>
              <a:spcPct val="100000"/>
            </a:lnSpc>
          </a:pPr>
          <a:r>
            <a:rPr lang="cy" sz="1400" b="0" i="0" u="none" strike="noStrike" cap="none" baseline="0">
              <a:solidFill>
                <a:srgbClr val="FFFFFF"/>
              </a:solidFill>
              <a:effectLst/>
              <a:uFill>
                <a:solidFill>
                  <a:prstClr val="black">
                    <a:alpha val="0"/>
                  </a:prstClr>
                </a:solidFill>
              </a:uFill>
              <a:latin typeface="Century Gothic"/>
              <a:ea typeface="Century Gothic"/>
              <a:cs typeface="Century Gothic"/>
            </a:rPr>
            <a:t>Ymgynghori</a:t>
          </a:r>
        </a:p>
      </dgm:t>
    </dgm:pt>
    <dgm:pt modelId="{F397379E-0BDA-46CE-8393-B1D10C55E1BA}" type="sibTrans" cxnId="{E0F59CFC-6EBB-4356-A872-8039682D7B9D}">
      <dgm:prSet/>
      <dgm:spPr/>
      <dgm:t>
        <a:bodyPr/>
        <a:lstStyle/>
        <a:p>
          <a:endParaRPr lang="en-US"/>
        </a:p>
      </dgm:t>
    </dgm:pt>
    <dgm:pt modelId="{4C63E530-1425-407B-8508-FAC57680DEF0}" type="parTrans" cxnId="{4F6B6B91-E924-43EF-9CED-36E5CCB4042C}">
      <dgm:prSet/>
      <dgm:spPr/>
      <dgm:t>
        <a:bodyPr/>
        <a:lstStyle/>
        <a:p>
          <a:endParaRPr lang="en-US"/>
        </a:p>
      </dgm:t>
    </dgm:pt>
    <dgm:pt modelId="{6ABE9384-859D-4C4C-B983-2B1E39A8B348}">
      <dgm:prSet phldrT="[Text]" custT="1"/>
      <dgm:spPr>
        <a:noFill/>
        <a:ln>
          <a:noFill/>
        </a:ln>
      </dgm:spPr>
      <dgm:t>
        <a:bodyPr/>
        <a:lstStyle/>
        <a:p>
          <a:pPr>
            <a:lnSpc>
              <a:spcPct val="100000"/>
            </a:lnSpc>
          </a:pPr>
          <a:r>
            <a:rPr lang="cy" sz="1400" b="0" i="0" u="none" strike="noStrike" cap="none" baseline="0">
              <a:solidFill>
                <a:srgbClr val="FFFFFF"/>
              </a:solidFill>
              <a:effectLst/>
              <a:uFill>
                <a:solidFill>
                  <a:prstClr val="black">
                    <a:alpha val="0"/>
                  </a:prstClr>
                </a:solidFill>
              </a:uFill>
              <a:latin typeface="Century Gothic"/>
              <a:ea typeface="Century Gothic"/>
              <a:cs typeface="Century Gothic"/>
            </a:rPr>
            <a:t>Ystyriaeth </a:t>
          </a:r>
        </a:p>
      </dgm:t>
    </dgm:pt>
    <dgm:pt modelId="{012549DD-A1CA-4571-A981-CFD78093EB20}" type="sibTrans" cxnId="{4F6B6B91-E924-43EF-9CED-36E5CCB4042C}">
      <dgm:prSet/>
      <dgm:spPr/>
      <dgm:t>
        <a:bodyPr/>
        <a:lstStyle/>
        <a:p>
          <a:endParaRPr lang="en-US"/>
        </a:p>
      </dgm:t>
    </dgm:pt>
    <dgm:pt modelId="{51AC1870-5B81-422A-9A2E-E1F58EF50843}" type="parTrans" cxnId="{63C5D798-6F38-43D7-89A5-45A0D159D467}">
      <dgm:prSet/>
      <dgm:spPr/>
      <dgm:t>
        <a:bodyPr/>
        <a:lstStyle/>
        <a:p>
          <a:endParaRPr lang="en-US"/>
        </a:p>
      </dgm:t>
    </dgm:pt>
    <dgm:pt modelId="{F7214975-5AC4-4CF8-9015-322498751A8A}">
      <dgm:prSet phldrT="[Text]" custT="1"/>
      <dgm:spPr>
        <a:noFill/>
        <a:ln>
          <a:noFill/>
        </a:ln>
      </dgm:spPr>
      <dgm:t>
        <a:bodyPr/>
        <a:lstStyle/>
        <a:p>
          <a:pPr>
            <a:lnSpc>
              <a:spcPct val="100000"/>
            </a:lnSpc>
          </a:pPr>
          <a:r>
            <a:rPr lang="cy" sz="1400" b="0" i="0" u="none" strike="noStrike" cap="none" baseline="0">
              <a:solidFill>
                <a:srgbClr val="FFFFFF"/>
              </a:solidFill>
              <a:effectLst/>
              <a:uFill>
                <a:solidFill>
                  <a:prstClr val="black">
                    <a:alpha val="0"/>
                  </a:prstClr>
                </a:solidFill>
              </a:uFill>
              <a:latin typeface="Century Gothic"/>
              <a:ea typeface="Century Gothic"/>
              <a:cs typeface="Century Gothic"/>
            </a:rPr>
            <a:t>Cynllunio</a:t>
          </a:r>
        </a:p>
      </dgm:t>
    </dgm:pt>
    <dgm:pt modelId="{CE7BE2A3-5633-4666-BB75-6164E26282D5}" type="sibTrans" cxnId="{63C5D798-6F38-43D7-89A5-45A0D159D467}">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a:solidFill>
          <a:schemeClr val="bg1">
            <a:lumMod val="95000"/>
            <a:hueOff val="0"/>
            <a:satOff val="0"/>
            <a:lumOff val="0"/>
            <a:alphaOff val="0"/>
          </a:schemeClr>
        </a:solidFill>
        <a:ln>
          <a:noFill/>
        </a:ln>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a:solidFill>
          <a:schemeClr val="bg1">
            <a:lumMod val="95000"/>
            <a:hueOff val="0"/>
            <a:satOff val="0"/>
            <a:lumOff val="0"/>
            <a:alphaOff val="0"/>
          </a:schemeClr>
        </a:solidFill>
        <a:ln>
          <a:noFill/>
        </a:ln>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a:solidFill>
          <a:schemeClr val="bg1">
            <a:lumMod val="95000"/>
            <a:hueOff val="0"/>
            <a:satOff val="0"/>
            <a:lumOff val="0"/>
            <a:alphaOff val="0"/>
          </a:schemeClr>
        </a:solidFill>
        <a:ln>
          <a:noFill/>
        </a:ln>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54AA4330-F8FB-4D1D-A837-CF1A4FA877D5}" type="presOf" srcId="{6ABE9384-859D-4C4C-B983-2B1E39A8B348}" destId="{0F75F18A-3C22-462D-9DAB-5E8D88D9A51B}" srcOrd="0" destOrd="0" presId="urn:microsoft.com/office/officeart/2018/2/layout/IconVerticalSolidList"/>
    <dgm:cxn modelId="{4F6B6B91-E924-43EF-9CED-36E5CCB4042C}" srcId="{53001724-5C5A-402A-B907-ECA89FAFA97F}" destId="{6ABE9384-859D-4C4C-B983-2B1E39A8B348}" srcOrd="1" destOrd="0" parTransId="{4C63E530-1425-407B-8508-FAC57680DEF0}" sibTransId="{012549DD-A1CA-4571-A981-CFD78093EB20}"/>
    <dgm:cxn modelId="{13569C93-B077-4358-837D-F3339F8EC9CB}" type="presOf" srcId="{F7214975-5AC4-4CF8-9015-322498751A8A}" destId="{556AE736-B6E0-4DC7-8429-5ADFCF947C4F}" srcOrd="0" destOrd="0" presId="urn:microsoft.com/office/officeart/2018/2/layout/IconVerticalSolidList"/>
    <dgm:cxn modelId="{63C5D798-6F38-43D7-89A5-45A0D159D467}" srcId="{53001724-5C5A-402A-B907-ECA89FAFA97F}" destId="{F7214975-5AC4-4CF8-9015-322498751A8A}" srcOrd="2" destOrd="0" parTransId="{51AC1870-5B81-422A-9A2E-E1F58EF50843}" sibTransId="{CE7BE2A3-5633-4666-BB75-6164E26282D5}"/>
    <dgm:cxn modelId="{4329D2DE-7AA1-4EA4-80CD-48999FF1E0C3}" type="presOf" srcId="{6FA86730-1CE5-4EBE-A9BA-FC19829C945A}" destId="{317AA252-427D-40A4-8C7D-92392117FEF6}" srcOrd="0" destOrd="0" presId="urn:microsoft.com/office/officeart/2018/2/layout/IconVerticalSolidList"/>
    <dgm:cxn modelId="{A35A96E2-49AD-48C1-95DA-2A9C638A4514}" type="presOf" srcId="{53001724-5C5A-402A-B907-ECA89FAFA97F}" destId="{44164630-2F05-47D6-AD96-D9713C7C94EA}" srcOrd="0" destOrd="0" presId="urn:microsoft.com/office/officeart/2018/2/layout/IconVerticalSolidList"/>
    <dgm:cxn modelId="{E0F59CFC-6EBB-4356-A872-8039682D7B9D}" srcId="{53001724-5C5A-402A-B907-ECA89FAFA97F}" destId="{6FA86730-1CE5-4EBE-A9BA-FC19829C945A}" srcOrd="0" destOrd="0" parTransId="{A1BB3DDB-A2CF-407F-9044-E3AC1B808421}" sibTransId="{F397379E-0BDA-46CE-8393-B1D10C55E1BA}"/>
    <dgm:cxn modelId="{E968AB9E-D9EE-42B4-9D3C-3C25DD52AC41}" type="presParOf" srcId="{44164630-2F05-47D6-AD96-D9713C7C94EA}" destId="{BBB5EE06-EDF8-41BB-B38A-75BA74195339}" srcOrd="0" destOrd="0" presId="urn:microsoft.com/office/officeart/2018/2/layout/IconVerticalSolidList"/>
    <dgm:cxn modelId="{300D9BCD-3B18-46C1-9122-FFFF0D08887E}" type="presParOf" srcId="{BBB5EE06-EDF8-41BB-B38A-75BA74195339}" destId="{BD3976FF-3460-411F-BC23-D0B68261F465}" srcOrd="0" destOrd="0" presId="urn:microsoft.com/office/officeart/2018/2/layout/IconVerticalSolidList"/>
    <dgm:cxn modelId="{D94A8F9F-E1A3-47D5-AA3B-7EF2DA2B9A93}" type="presParOf" srcId="{BBB5EE06-EDF8-41BB-B38A-75BA74195339}" destId="{55596134-9829-4D70-890A-C69BBF81D77E}" srcOrd="1" destOrd="0" presId="urn:microsoft.com/office/officeart/2018/2/layout/IconVerticalSolidList"/>
    <dgm:cxn modelId="{624A1032-4B89-41B9-985E-F214C8BD3EAB}" type="presParOf" srcId="{BBB5EE06-EDF8-41BB-B38A-75BA74195339}" destId="{EF52B154-BE74-4151-893E-30A55BCE1232}" srcOrd="2" destOrd="0" presId="urn:microsoft.com/office/officeart/2018/2/layout/IconVerticalSolidList"/>
    <dgm:cxn modelId="{49F0CB10-2E78-4101-B382-6735B126AC59}" type="presParOf" srcId="{BBB5EE06-EDF8-41BB-B38A-75BA74195339}" destId="{317AA252-427D-40A4-8C7D-92392117FEF6}" srcOrd="3" destOrd="0" presId="urn:microsoft.com/office/officeart/2018/2/layout/IconVerticalSolidList"/>
    <dgm:cxn modelId="{9AB0C93B-FA93-401E-A16A-E007E2DA203D}" type="presParOf" srcId="{44164630-2F05-47D6-AD96-D9713C7C94EA}" destId="{DB828AB6-BF3C-4FBC-936A-ABF577D4A72E}" srcOrd="1" destOrd="0" presId="urn:microsoft.com/office/officeart/2018/2/layout/IconVerticalSolidList"/>
    <dgm:cxn modelId="{59E3390A-333A-4D87-88AC-57B3BADA698A}" type="presParOf" srcId="{44164630-2F05-47D6-AD96-D9713C7C94EA}" destId="{2862063A-01C9-45B8-BC29-0877E16269D6}" srcOrd="2" destOrd="0" presId="urn:microsoft.com/office/officeart/2018/2/layout/IconVerticalSolidList"/>
    <dgm:cxn modelId="{2CDF8503-F23D-4309-98D9-EE4E6A5E944C}" type="presParOf" srcId="{2862063A-01C9-45B8-BC29-0877E16269D6}" destId="{5DD1A591-E379-4123-AFEF-0E0E1C78A6C8}" srcOrd="0" destOrd="0" presId="urn:microsoft.com/office/officeart/2018/2/layout/IconVerticalSolidList"/>
    <dgm:cxn modelId="{2A2DEBBA-B8D2-4058-968F-F2476E7A1A9E}" type="presParOf" srcId="{2862063A-01C9-45B8-BC29-0877E16269D6}" destId="{FCE68459-8AC8-4D4B-8B2A-B85347F651AB}" srcOrd="1" destOrd="0" presId="urn:microsoft.com/office/officeart/2018/2/layout/IconVerticalSolidList"/>
    <dgm:cxn modelId="{A42D8626-A0F0-4127-BFFB-E9F8DE18410B}" type="presParOf" srcId="{2862063A-01C9-45B8-BC29-0877E16269D6}" destId="{7840CE1B-2464-4289-B418-12904C5D46CE}" srcOrd="2" destOrd="0" presId="urn:microsoft.com/office/officeart/2018/2/layout/IconVerticalSolidList"/>
    <dgm:cxn modelId="{BC0283F3-FED6-46E4-92FF-AC5731571E3B}" type="presParOf" srcId="{2862063A-01C9-45B8-BC29-0877E16269D6}" destId="{0F75F18A-3C22-462D-9DAB-5E8D88D9A51B}" srcOrd="3" destOrd="0" presId="urn:microsoft.com/office/officeart/2018/2/layout/IconVerticalSolidList"/>
    <dgm:cxn modelId="{4BCD0922-200B-4591-9140-2B35AE8E3740}" type="presParOf" srcId="{44164630-2F05-47D6-AD96-D9713C7C94EA}" destId="{AC2B0169-D740-4583-96BE-D8F87AC7FE01}" srcOrd="3" destOrd="0" presId="urn:microsoft.com/office/officeart/2018/2/layout/IconVerticalSolidList"/>
    <dgm:cxn modelId="{E5283812-2D35-4AE9-A39A-C590DC16C28F}" type="presParOf" srcId="{44164630-2F05-47D6-AD96-D9713C7C94EA}" destId="{9602AFE8-70EE-42FC-9CD5-A2E6AA3E2091}" srcOrd="4" destOrd="0" presId="urn:microsoft.com/office/officeart/2018/2/layout/IconVerticalSolidList"/>
    <dgm:cxn modelId="{4AF820FD-1F0B-4F07-A517-7A62A1AC5F08}" type="presParOf" srcId="{9602AFE8-70EE-42FC-9CD5-A2E6AA3E2091}" destId="{B231036C-5FBE-4605-8393-F1B6359EE169}" srcOrd="0" destOrd="0" presId="urn:microsoft.com/office/officeart/2018/2/layout/IconVerticalSolidList"/>
    <dgm:cxn modelId="{B2F9B4B2-013D-400E-89DC-A3F5B6C3F0F5}" type="presParOf" srcId="{9602AFE8-70EE-42FC-9CD5-A2E6AA3E2091}" destId="{A64BFE9C-AA80-43CE-8FF6-8D33BAD07C57}" srcOrd="1" destOrd="0" presId="urn:microsoft.com/office/officeart/2018/2/layout/IconVerticalSolidList"/>
    <dgm:cxn modelId="{DF99FFC6-2173-4B15-BE79-9C8025A7AF67}" type="presParOf" srcId="{9602AFE8-70EE-42FC-9CD5-A2E6AA3E2091}" destId="{2D725CFB-B072-491A-B436-3AD21D0542FE}" srcOrd="2" destOrd="0" presId="urn:microsoft.com/office/officeart/2018/2/layout/IconVerticalSolidList"/>
    <dgm:cxn modelId="{BF1B2EEA-A8E2-4C5E-9A83-48CFCA54E916}"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12" minVer="http://schemas.openxmlformats.org/drawingml/2006/main"/>
    </a:ext>
  </dgm:extLst>
</dgm:dataModel>
</file>

<file path=ppt/diagrams/data3.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a:p>
      </dgm:t>
    </dgm:pt>
    <dgm:pt modelId="{A1BB3DDB-A2CF-407F-9044-E3AC1B808421}" type="parTrans" cxnId="{C404A063-5FB5-443C-B9F4-FAF4DE3A144A}">
      <dgm:prSet/>
      <dgm:spPr/>
      <dgm:t>
        <a:bodyPr/>
        <a:lstStyle/>
        <a:p>
          <a:endParaRPr lang="en-US"/>
        </a:p>
      </dgm:t>
    </dgm:pt>
    <dgm:pt modelId="{6FA86730-1CE5-4EBE-A9BA-FC19829C945A}">
      <dgm:prSet phldrT="[Text]" custT="1"/>
      <dgm:spPr>
        <a:noFill/>
        <a:ln>
          <a:noFill/>
        </a:ln>
      </dgm:spPr>
      <dgm:t>
        <a:bodyPr/>
        <a:lstStyle/>
        <a:p>
          <a:pPr>
            <a:lnSpc>
              <a:spcPct val="100000"/>
            </a:lnSpc>
          </a:pPr>
          <a:r>
            <a:rPr lang="cy" sz="1500" b="0" i="0" u="none" strike="noStrike" cap="none" baseline="0">
              <a:solidFill>
                <a:srgbClr val="FFFFFF"/>
              </a:solidFill>
              <a:effectLst/>
              <a:uFill>
                <a:solidFill>
                  <a:prstClr val="black">
                    <a:alpha val="0"/>
                  </a:prstClr>
                </a:solidFill>
              </a:uFill>
              <a:latin typeface="Century Gothic"/>
              <a:ea typeface="Century Gothic"/>
              <a:cs typeface="Century Gothic"/>
            </a:rPr>
            <a:t>Ymgynghori</a:t>
          </a:r>
        </a:p>
      </dgm:t>
    </dgm:pt>
    <dgm:pt modelId="{F397379E-0BDA-46CE-8393-B1D10C55E1BA}" type="sibTrans" cxnId="{C404A063-5FB5-443C-B9F4-FAF4DE3A144A}">
      <dgm:prSet/>
      <dgm:spPr/>
      <dgm:t>
        <a:bodyPr/>
        <a:lstStyle/>
        <a:p>
          <a:endParaRPr lang="en-US"/>
        </a:p>
      </dgm:t>
    </dgm:pt>
    <dgm:pt modelId="{4C63E530-1425-407B-8508-FAC57680DEF0}" type="parTrans" cxnId="{3A6A1769-4983-4BF1-90B4-D9C2A10506AF}">
      <dgm:prSet/>
      <dgm:spPr/>
      <dgm:t>
        <a:bodyPr/>
        <a:lstStyle/>
        <a:p>
          <a:endParaRPr lang="en-US"/>
        </a:p>
      </dgm:t>
    </dgm:pt>
    <dgm:pt modelId="{6ABE9384-859D-4C4C-B983-2B1E39A8B348}">
      <dgm:prSet phldrT="[Text]" custT="1"/>
      <dgm:spPr>
        <a:noFill/>
        <a:ln>
          <a:noFill/>
        </a:ln>
      </dgm:spPr>
      <dgm:t>
        <a:bodyPr/>
        <a:lstStyle/>
        <a:p>
          <a:pPr>
            <a:lnSpc>
              <a:spcPct val="100000"/>
            </a:lnSpc>
          </a:pPr>
          <a:r>
            <a:rPr lang="cy" sz="1500" b="0" i="0" u="none" strike="noStrike" cap="none" baseline="0">
              <a:solidFill>
                <a:srgbClr val="FFFFFF"/>
              </a:solidFill>
              <a:effectLst/>
              <a:uFill>
                <a:solidFill>
                  <a:prstClr val="black">
                    <a:alpha val="0"/>
                  </a:prstClr>
                </a:solidFill>
              </a:uFill>
              <a:latin typeface="Century Gothic"/>
              <a:ea typeface="Century Gothic"/>
              <a:cs typeface="Century Gothic"/>
            </a:rPr>
            <a:t>Ystyriaeth </a:t>
          </a:r>
        </a:p>
      </dgm:t>
    </dgm:pt>
    <dgm:pt modelId="{012549DD-A1CA-4571-A981-CFD78093EB20}" type="sibTrans" cxnId="{3A6A1769-4983-4BF1-90B4-D9C2A10506AF}">
      <dgm:prSet/>
      <dgm:spPr/>
      <dgm:t>
        <a:bodyPr/>
        <a:lstStyle/>
        <a:p>
          <a:endParaRPr lang="en-US"/>
        </a:p>
      </dgm:t>
    </dgm:pt>
    <dgm:pt modelId="{51AC1870-5B81-422A-9A2E-E1F58EF50843}" type="parTrans" cxnId="{F84B897D-C6EF-459E-80AD-247405DA0B13}">
      <dgm:prSet/>
      <dgm:spPr/>
      <dgm:t>
        <a:bodyPr/>
        <a:lstStyle/>
        <a:p>
          <a:endParaRPr lang="en-US"/>
        </a:p>
      </dgm:t>
    </dgm:pt>
    <dgm:pt modelId="{F7214975-5AC4-4CF8-9015-322498751A8A}">
      <dgm:prSet phldrT="[Text]" custT="1"/>
      <dgm:spPr>
        <a:noFill/>
        <a:ln>
          <a:noFill/>
        </a:ln>
      </dgm:spPr>
      <dgm:t>
        <a:bodyPr/>
        <a:lstStyle/>
        <a:p>
          <a:pPr>
            <a:lnSpc>
              <a:spcPct val="100000"/>
            </a:lnSpc>
          </a:pPr>
          <a:r>
            <a:rPr lang="cy" sz="1500" b="0" i="0" u="none" strike="noStrike" cap="none" baseline="0">
              <a:solidFill>
                <a:srgbClr val="FFFFFF"/>
              </a:solidFill>
              <a:effectLst/>
              <a:uFill>
                <a:solidFill>
                  <a:prstClr val="black">
                    <a:alpha val="0"/>
                  </a:prstClr>
                </a:solidFill>
              </a:uFill>
              <a:latin typeface="Century Gothic"/>
              <a:ea typeface="Century Gothic"/>
              <a:cs typeface="Century Gothic"/>
            </a:rPr>
            <a:t>Cynllunio</a:t>
          </a:r>
        </a:p>
      </dgm:t>
    </dgm:pt>
    <dgm:pt modelId="{CE7BE2A3-5633-4666-BB75-6164E26282D5}" type="sibTrans" cxnId="{F84B897D-C6EF-459E-80AD-247405DA0B13}">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a:solidFill>
          <a:schemeClr val="bg1">
            <a:lumMod val="95000"/>
            <a:hueOff val="0"/>
            <a:satOff val="0"/>
            <a:lumOff val="0"/>
            <a:alphaOff val="0"/>
          </a:schemeClr>
        </a:solidFill>
        <a:ln>
          <a:noFill/>
        </a:ln>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a:solidFill>
          <a:schemeClr val="bg1">
            <a:lumMod val="95000"/>
            <a:hueOff val="0"/>
            <a:satOff val="0"/>
            <a:lumOff val="0"/>
            <a:alphaOff val="0"/>
          </a:schemeClr>
        </a:solidFill>
        <a:ln>
          <a:noFill/>
        </a:ln>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a:solidFill>
          <a:schemeClr val="bg1">
            <a:lumMod val="95000"/>
            <a:hueOff val="0"/>
            <a:satOff val="0"/>
            <a:lumOff val="0"/>
            <a:alphaOff val="0"/>
          </a:schemeClr>
        </a:solidFill>
        <a:ln>
          <a:noFill/>
        </a:ln>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C404A063-5FB5-443C-B9F4-FAF4DE3A144A}" srcId="{53001724-5C5A-402A-B907-ECA89FAFA97F}" destId="{6FA86730-1CE5-4EBE-A9BA-FC19829C945A}" srcOrd="0" destOrd="0" parTransId="{A1BB3DDB-A2CF-407F-9044-E3AC1B808421}" sibTransId="{F397379E-0BDA-46CE-8393-B1D10C55E1BA}"/>
    <dgm:cxn modelId="{3A6A1769-4983-4BF1-90B4-D9C2A10506AF}" srcId="{53001724-5C5A-402A-B907-ECA89FAFA97F}" destId="{6ABE9384-859D-4C4C-B983-2B1E39A8B348}" srcOrd="1" destOrd="0" parTransId="{4C63E530-1425-407B-8508-FAC57680DEF0}" sibTransId="{012549DD-A1CA-4571-A981-CFD78093EB20}"/>
    <dgm:cxn modelId="{30A83654-7189-42FA-B468-B5B96122BF66}" type="presOf" srcId="{6FA86730-1CE5-4EBE-A9BA-FC19829C945A}" destId="{317AA252-427D-40A4-8C7D-92392117FEF6}" srcOrd="0" destOrd="0" presId="urn:microsoft.com/office/officeart/2018/2/layout/IconVerticalSolidList"/>
    <dgm:cxn modelId="{F84B897D-C6EF-459E-80AD-247405DA0B13}" srcId="{53001724-5C5A-402A-B907-ECA89FAFA97F}" destId="{F7214975-5AC4-4CF8-9015-322498751A8A}" srcOrd="2" destOrd="0" parTransId="{51AC1870-5B81-422A-9A2E-E1F58EF50843}" sibTransId="{CE7BE2A3-5633-4666-BB75-6164E26282D5}"/>
    <dgm:cxn modelId="{92EFA17F-54AA-4DFD-8BD6-908466B33A9D}" type="presOf" srcId="{6ABE9384-859D-4C4C-B983-2B1E39A8B348}" destId="{0F75F18A-3C22-462D-9DAB-5E8D88D9A51B}" srcOrd="0" destOrd="0" presId="urn:microsoft.com/office/officeart/2018/2/layout/IconVerticalSolidList"/>
    <dgm:cxn modelId="{5A4B70CF-5822-4AFD-854C-9E9EB4C4B9B1}" type="presOf" srcId="{F7214975-5AC4-4CF8-9015-322498751A8A}" destId="{556AE736-B6E0-4DC7-8429-5ADFCF947C4F}" srcOrd="0" destOrd="0" presId="urn:microsoft.com/office/officeart/2018/2/layout/IconVerticalSolidList"/>
    <dgm:cxn modelId="{5D0833D0-79D5-4BCE-B2B4-7090ECB5AD1E}" type="presOf" srcId="{53001724-5C5A-402A-B907-ECA89FAFA97F}" destId="{44164630-2F05-47D6-AD96-D9713C7C94EA}" srcOrd="0" destOrd="0" presId="urn:microsoft.com/office/officeart/2018/2/layout/IconVerticalSolidList"/>
    <dgm:cxn modelId="{F327A262-B98C-43DE-AA43-40D710244F9D}" type="presParOf" srcId="{44164630-2F05-47D6-AD96-D9713C7C94EA}" destId="{BBB5EE06-EDF8-41BB-B38A-75BA74195339}" srcOrd="0" destOrd="0" presId="urn:microsoft.com/office/officeart/2018/2/layout/IconVerticalSolidList"/>
    <dgm:cxn modelId="{0019B2FD-4528-45A9-888D-68D267BFAC3B}" type="presParOf" srcId="{BBB5EE06-EDF8-41BB-B38A-75BA74195339}" destId="{BD3976FF-3460-411F-BC23-D0B68261F465}" srcOrd="0" destOrd="0" presId="urn:microsoft.com/office/officeart/2018/2/layout/IconVerticalSolidList"/>
    <dgm:cxn modelId="{EE4ADBC0-3A24-4710-ABF8-67EBEC596D7B}" type="presParOf" srcId="{BBB5EE06-EDF8-41BB-B38A-75BA74195339}" destId="{55596134-9829-4D70-890A-C69BBF81D77E}" srcOrd="1" destOrd="0" presId="urn:microsoft.com/office/officeart/2018/2/layout/IconVerticalSolidList"/>
    <dgm:cxn modelId="{052D304A-F569-41EA-8C2D-1A06D739670F}" type="presParOf" srcId="{BBB5EE06-EDF8-41BB-B38A-75BA74195339}" destId="{EF52B154-BE74-4151-893E-30A55BCE1232}" srcOrd="2" destOrd="0" presId="urn:microsoft.com/office/officeart/2018/2/layout/IconVerticalSolidList"/>
    <dgm:cxn modelId="{767332EF-A5E6-4CE6-A381-01DF3A764CF0}" type="presParOf" srcId="{BBB5EE06-EDF8-41BB-B38A-75BA74195339}" destId="{317AA252-427D-40A4-8C7D-92392117FEF6}" srcOrd="3" destOrd="0" presId="urn:microsoft.com/office/officeart/2018/2/layout/IconVerticalSolidList"/>
    <dgm:cxn modelId="{667B04D5-27BD-4737-9312-2A7BE3C4BAA2}" type="presParOf" srcId="{44164630-2F05-47D6-AD96-D9713C7C94EA}" destId="{DB828AB6-BF3C-4FBC-936A-ABF577D4A72E}" srcOrd="1" destOrd="0" presId="urn:microsoft.com/office/officeart/2018/2/layout/IconVerticalSolidList"/>
    <dgm:cxn modelId="{BEA5C6E3-4152-4D17-A71B-BB262721EEA4}" type="presParOf" srcId="{44164630-2F05-47D6-AD96-D9713C7C94EA}" destId="{2862063A-01C9-45B8-BC29-0877E16269D6}" srcOrd="2" destOrd="0" presId="urn:microsoft.com/office/officeart/2018/2/layout/IconVerticalSolidList"/>
    <dgm:cxn modelId="{1C3FBA47-44E4-4886-BCF2-5D86F8FE137F}" type="presParOf" srcId="{2862063A-01C9-45B8-BC29-0877E16269D6}" destId="{5DD1A591-E379-4123-AFEF-0E0E1C78A6C8}" srcOrd="0" destOrd="0" presId="urn:microsoft.com/office/officeart/2018/2/layout/IconVerticalSolidList"/>
    <dgm:cxn modelId="{63B04938-81B9-473F-BDC5-F22472C3981A}" type="presParOf" srcId="{2862063A-01C9-45B8-BC29-0877E16269D6}" destId="{FCE68459-8AC8-4D4B-8B2A-B85347F651AB}" srcOrd="1" destOrd="0" presId="urn:microsoft.com/office/officeart/2018/2/layout/IconVerticalSolidList"/>
    <dgm:cxn modelId="{6FC7F9A8-9C3C-4477-A165-1E46E81B8747}" type="presParOf" srcId="{2862063A-01C9-45B8-BC29-0877E16269D6}" destId="{7840CE1B-2464-4289-B418-12904C5D46CE}" srcOrd="2" destOrd="0" presId="urn:microsoft.com/office/officeart/2018/2/layout/IconVerticalSolidList"/>
    <dgm:cxn modelId="{DEAD8480-A17F-46CD-A843-B1CB5F730288}" type="presParOf" srcId="{2862063A-01C9-45B8-BC29-0877E16269D6}" destId="{0F75F18A-3C22-462D-9DAB-5E8D88D9A51B}" srcOrd="3" destOrd="0" presId="urn:microsoft.com/office/officeart/2018/2/layout/IconVerticalSolidList"/>
    <dgm:cxn modelId="{967D47E5-8C6B-4974-86A1-F7EFBD2FA896}" type="presParOf" srcId="{44164630-2F05-47D6-AD96-D9713C7C94EA}" destId="{AC2B0169-D740-4583-96BE-D8F87AC7FE01}" srcOrd="3" destOrd="0" presId="urn:microsoft.com/office/officeart/2018/2/layout/IconVerticalSolidList"/>
    <dgm:cxn modelId="{6FE18511-0752-458C-B90B-0DB1A7C81E69}" type="presParOf" srcId="{44164630-2F05-47D6-AD96-D9713C7C94EA}" destId="{9602AFE8-70EE-42FC-9CD5-A2E6AA3E2091}" srcOrd="4" destOrd="0" presId="urn:microsoft.com/office/officeart/2018/2/layout/IconVerticalSolidList"/>
    <dgm:cxn modelId="{30FCB298-A3FB-4A5A-97CC-8904F2130C47}" type="presParOf" srcId="{9602AFE8-70EE-42FC-9CD5-A2E6AA3E2091}" destId="{B231036C-5FBE-4605-8393-F1B6359EE169}" srcOrd="0" destOrd="0" presId="urn:microsoft.com/office/officeart/2018/2/layout/IconVerticalSolidList"/>
    <dgm:cxn modelId="{8FD30E8E-D1F7-4684-9186-6C24699A0737}" type="presParOf" srcId="{9602AFE8-70EE-42FC-9CD5-A2E6AA3E2091}" destId="{A64BFE9C-AA80-43CE-8FF6-8D33BAD07C57}" srcOrd="1" destOrd="0" presId="urn:microsoft.com/office/officeart/2018/2/layout/IconVerticalSolidList"/>
    <dgm:cxn modelId="{E0FECD98-B3F0-4325-94C2-0472DDF31264}" type="presParOf" srcId="{9602AFE8-70EE-42FC-9CD5-A2E6AA3E2091}" destId="{2D725CFB-B072-491A-B436-3AD21D0542FE}" srcOrd="2" destOrd="0" presId="urn:microsoft.com/office/officeart/2018/2/layout/IconVerticalSolidList"/>
    <dgm:cxn modelId="{B7EDF7A4-665F-4A0D-8FBC-FDAB88F72659}"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main"/>
    </a:ext>
  </dgm:extLst>
</dgm:dataModel>
</file>

<file path=ppt/diagrams/data4.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a:p>
      </dgm:t>
    </dgm:pt>
    <dgm:pt modelId="{A1BB3DDB-A2CF-407F-9044-E3AC1B808421}" type="parTrans" cxnId="{EA13D3BF-C068-469C-B435-6B2C9FC3A660}">
      <dgm:prSet/>
      <dgm:spPr/>
      <dgm:t>
        <a:bodyPr/>
        <a:lstStyle/>
        <a:p>
          <a:endParaRPr lang="en-US"/>
        </a:p>
      </dgm:t>
    </dgm:pt>
    <dgm:pt modelId="{6FA86730-1CE5-4EBE-A9BA-FC19829C945A}">
      <dgm:prSet phldrT="[Text]" custT="1"/>
      <dgm:spPr>
        <a:noFill/>
        <a:ln>
          <a:noFill/>
        </a:ln>
      </dgm:spPr>
      <dgm:t>
        <a:bodyPr/>
        <a:lstStyle/>
        <a:p>
          <a:pPr>
            <a:lnSpc>
              <a:spcPct val="100000"/>
            </a:lnSpc>
          </a:pPr>
          <a:r>
            <a:rPr lang="cy" sz="1400" b="0" i="0" u="none" strike="noStrike" cap="none" baseline="0" dirty="0">
              <a:solidFill>
                <a:srgbClr val="FFFFFF"/>
              </a:solidFill>
              <a:effectLst/>
              <a:uFill>
                <a:solidFill>
                  <a:prstClr val="black">
                    <a:alpha val="0"/>
                  </a:prstClr>
                </a:solidFill>
              </a:uFill>
              <a:latin typeface="Century Gothic"/>
              <a:ea typeface="Century Gothic"/>
              <a:cs typeface="Century Gothic"/>
            </a:rPr>
            <a:t>Ymgynghori</a:t>
          </a:r>
        </a:p>
      </dgm:t>
    </dgm:pt>
    <dgm:pt modelId="{F397379E-0BDA-46CE-8393-B1D10C55E1BA}" type="sibTrans" cxnId="{EA13D3BF-C068-469C-B435-6B2C9FC3A660}">
      <dgm:prSet/>
      <dgm:spPr/>
      <dgm:t>
        <a:bodyPr/>
        <a:lstStyle/>
        <a:p>
          <a:endParaRPr lang="en-US"/>
        </a:p>
      </dgm:t>
    </dgm:pt>
    <dgm:pt modelId="{4C63E530-1425-407B-8508-FAC57680DEF0}" type="parTrans" cxnId="{87F7633D-44F4-4AA6-B3F8-F2F0B36BA83B}">
      <dgm:prSet/>
      <dgm:spPr/>
      <dgm:t>
        <a:bodyPr/>
        <a:lstStyle/>
        <a:p>
          <a:endParaRPr lang="en-US"/>
        </a:p>
      </dgm:t>
    </dgm:pt>
    <dgm:pt modelId="{6ABE9384-859D-4C4C-B983-2B1E39A8B348}">
      <dgm:prSet phldrT="[Text]" custT="1"/>
      <dgm:spPr>
        <a:noFill/>
        <a:ln>
          <a:noFill/>
        </a:ln>
      </dgm:spPr>
      <dgm:t>
        <a:bodyPr/>
        <a:lstStyle/>
        <a:p>
          <a:pPr>
            <a:lnSpc>
              <a:spcPct val="100000"/>
            </a:lnSpc>
          </a:pPr>
          <a:r>
            <a:rPr lang="cy" sz="1400" b="0" i="0" u="none" strike="noStrike" cap="none" baseline="0">
              <a:solidFill>
                <a:srgbClr val="FFFFFF"/>
              </a:solidFill>
              <a:effectLst/>
              <a:uFill>
                <a:solidFill>
                  <a:prstClr val="black">
                    <a:alpha val="0"/>
                  </a:prstClr>
                </a:solidFill>
              </a:uFill>
              <a:latin typeface="Century Gothic"/>
              <a:ea typeface="Century Gothic"/>
              <a:cs typeface="Century Gothic"/>
            </a:rPr>
            <a:t>Ystyriaeth </a:t>
          </a:r>
        </a:p>
      </dgm:t>
    </dgm:pt>
    <dgm:pt modelId="{012549DD-A1CA-4571-A981-CFD78093EB20}" type="sibTrans" cxnId="{87F7633D-44F4-4AA6-B3F8-F2F0B36BA83B}">
      <dgm:prSet/>
      <dgm:spPr/>
      <dgm:t>
        <a:bodyPr/>
        <a:lstStyle/>
        <a:p>
          <a:endParaRPr lang="en-US"/>
        </a:p>
      </dgm:t>
    </dgm:pt>
    <dgm:pt modelId="{51AC1870-5B81-422A-9A2E-E1F58EF50843}" type="parTrans" cxnId="{F56ED8DA-466A-45E6-94DB-F85D3B180F05}">
      <dgm:prSet/>
      <dgm:spPr/>
      <dgm:t>
        <a:bodyPr/>
        <a:lstStyle/>
        <a:p>
          <a:endParaRPr lang="en-US"/>
        </a:p>
      </dgm:t>
    </dgm:pt>
    <dgm:pt modelId="{F7214975-5AC4-4CF8-9015-322498751A8A}">
      <dgm:prSet phldrT="[Text]" custT="1"/>
      <dgm:spPr>
        <a:noFill/>
        <a:ln>
          <a:noFill/>
        </a:ln>
      </dgm:spPr>
      <dgm:t>
        <a:bodyPr/>
        <a:lstStyle/>
        <a:p>
          <a:pPr>
            <a:lnSpc>
              <a:spcPct val="100000"/>
            </a:lnSpc>
          </a:pPr>
          <a:r>
            <a:rPr lang="cy" sz="1400" b="0" i="0" u="none" strike="noStrike" cap="none" baseline="0">
              <a:solidFill>
                <a:srgbClr val="FFFFFF"/>
              </a:solidFill>
              <a:effectLst/>
              <a:uFill>
                <a:solidFill>
                  <a:prstClr val="black">
                    <a:alpha val="0"/>
                  </a:prstClr>
                </a:solidFill>
              </a:uFill>
              <a:latin typeface="Century Gothic"/>
              <a:ea typeface="Century Gothic"/>
              <a:cs typeface="Century Gothic"/>
            </a:rPr>
            <a:t>Cynllunio</a:t>
          </a:r>
        </a:p>
      </dgm:t>
    </dgm:pt>
    <dgm:pt modelId="{CE7BE2A3-5633-4666-BB75-6164E26282D5}" type="sibTrans" cxnId="{F56ED8DA-466A-45E6-94DB-F85D3B180F05}">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a:solidFill>
          <a:schemeClr val="bg1">
            <a:lumMod val="95000"/>
            <a:hueOff val="0"/>
            <a:satOff val="0"/>
            <a:lumOff val="0"/>
            <a:alphaOff val="0"/>
          </a:schemeClr>
        </a:solidFill>
        <a:ln>
          <a:noFill/>
        </a:ln>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a:solidFill>
          <a:schemeClr val="bg1">
            <a:lumMod val="95000"/>
            <a:hueOff val="0"/>
            <a:satOff val="0"/>
            <a:lumOff val="0"/>
            <a:alphaOff val="0"/>
          </a:schemeClr>
        </a:solidFill>
        <a:ln>
          <a:noFill/>
        </a:ln>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a:solidFill>
          <a:schemeClr val="bg1">
            <a:lumMod val="95000"/>
            <a:hueOff val="0"/>
            <a:satOff val="0"/>
            <a:lumOff val="0"/>
            <a:alphaOff val="0"/>
          </a:schemeClr>
        </a:solidFill>
        <a:ln>
          <a:noFill/>
        </a:ln>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7E10791E-85ED-4D44-89C8-CF8D6246C7E4}" type="presOf" srcId="{F7214975-5AC4-4CF8-9015-322498751A8A}" destId="{556AE736-B6E0-4DC7-8429-5ADFCF947C4F}" srcOrd="0" destOrd="0" presId="urn:microsoft.com/office/officeart/2018/2/layout/IconVerticalSolidList"/>
    <dgm:cxn modelId="{87F7633D-44F4-4AA6-B3F8-F2F0B36BA83B}" srcId="{53001724-5C5A-402A-B907-ECA89FAFA97F}" destId="{6ABE9384-859D-4C4C-B983-2B1E39A8B348}" srcOrd="1" destOrd="0" parTransId="{4C63E530-1425-407B-8508-FAC57680DEF0}" sibTransId="{012549DD-A1CA-4571-A981-CFD78093EB20}"/>
    <dgm:cxn modelId="{B4168C7B-E3C4-4151-AD85-92987EC5F773}" type="presOf" srcId="{6ABE9384-859D-4C4C-B983-2B1E39A8B348}" destId="{0F75F18A-3C22-462D-9DAB-5E8D88D9A51B}" srcOrd="0" destOrd="0" presId="urn:microsoft.com/office/officeart/2018/2/layout/IconVerticalSolidList"/>
    <dgm:cxn modelId="{040FE194-8AA7-4C8A-ACB1-B7DB9528130D}" type="presOf" srcId="{53001724-5C5A-402A-B907-ECA89FAFA97F}" destId="{44164630-2F05-47D6-AD96-D9713C7C94EA}" srcOrd="0" destOrd="0" presId="urn:microsoft.com/office/officeart/2018/2/layout/IconVerticalSolidList"/>
    <dgm:cxn modelId="{80ED26B6-FAFB-49E6-897D-0E7427C0DB7F}" type="presOf" srcId="{6FA86730-1CE5-4EBE-A9BA-FC19829C945A}" destId="{317AA252-427D-40A4-8C7D-92392117FEF6}" srcOrd="0" destOrd="0" presId="urn:microsoft.com/office/officeart/2018/2/layout/IconVerticalSolidList"/>
    <dgm:cxn modelId="{EA13D3BF-C068-469C-B435-6B2C9FC3A660}" srcId="{53001724-5C5A-402A-B907-ECA89FAFA97F}" destId="{6FA86730-1CE5-4EBE-A9BA-FC19829C945A}" srcOrd="0" destOrd="0" parTransId="{A1BB3DDB-A2CF-407F-9044-E3AC1B808421}" sibTransId="{F397379E-0BDA-46CE-8393-B1D10C55E1BA}"/>
    <dgm:cxn modelId="{F56ED8DA-466A-45E6-94DB-F85D3B180F05}" srcId="{53001724-5C5A-402A-B907-ECA89FAFA97F}" destId="{F7214975-5AC4-4CF8-9015-322498751A8A}" srcOrd="2" destOrd="0" parTransId="{51AC1870-5B81-422A-9A2E-E1F58EF50843}" sibTransId="{CE7BE2A3-5633-4666-BB75-6164E26282D5}"/>
    <dgm:cxn modelId="{33593D0D-E722-4C8C-BFE9-DC757F4E6E6D}" type="presParOf" srcId="{44164630-2F05-47D6-AD96-D9713C7C94EA}" destId="{BBB5EE06-EDF8-41BB-B38A-75BA74195339}" srcOrd="0" destOrd="0" presId="urn:microsoft.com/office/officeart/2018/2/layout/IconVerticalSolidList"/>
    <dgm:cxn modelId="{AF69207F-C19E-4AD3-BE64-78A40A5929EB}" type="presParOf" srcId="{BBB5EE06-EDF8-41BB-B38A-75BA74195339}" destId="{BD3976FF-3460-411F-BC23-D0B68261F465}" srcOrd="0" destOrd="0" presId="urn:microsoft.com/office/officeart/2018/2/layout/IconVerticalSolidList"/>
    <dgm:cxn modelId="{5BB0FC76-B660-40E7-88DA-D5CC502E9768}" type="presParOf" srcId="{BBB5EE06-EDF8-41BB-B38A-75BA74195339}" destId="{55596134-9829-4D70-890A-C69BBF81D77E}" srcOrd="1" destOrd="0" presId="urn:microsoft.com/office/officeart/2018/2/layout/IconVerticalSolidList"/>
    <dgm:cxn modelId="{75B159F9-33F2-4277-9A98-8A500FEBDBB7}" type="presParOf" srcId="{BBB5EE06-EDF8-41BB-B38A-75BA74195339}" destId="{EF52B154-BE74-4151-893E-30A55BCE1232}" srcOrd="2" destOrd="0" presId="urn:microsoft.com/office/officeart/2018/2/layout/IconVerticalSolidList"/>
    <dgm:cxn modelId="{B38DCB7B-8A66-4583-BC29-529D443DD9B6}" type="presParOf" srcId="{BBB5EE06-EDF8-41BB-B38A-75BA74195339}" destId="{317AA252-427D-40A4-8C7D-92392117FEF6}" srcOrd="3" destOrd="0" presId="urn:microsoft.com/office/officeart/2018/2/layout/IconVerticalSolidList"/>
    <dgm:cxn modelId="{5EB389B5-A222-46CB-8882-D048B093AEE9}" type="presParOf" srcId="{44164630-2F05-47D6-AD96-D9713C7C94EA}" destId="{DB828AB6-BF3C-4FBC-936A-ABF577D4A72E}" srcOrd="1" destOrd="0" presId="urn:microsoft.com/office/officeart/2018/2/layout/IconVerticalSolidList"/>
    <dgm:cxn modelId="{7D012488-6937-4501-A5F5-8522D4FF7526}" type="presParOf" srcId="{44164630-2F05-47D6-AD96-D9713C7C94EA}" destId="{2862063A-01C9-45B8-BC29-0877E16269D6}" srcOrd="2" destOrd="0" presId="urn:microsoft.com/office/officeart/2018/2/layout/IconVerticalSolidList"/>
    <dgm:cxn modelId="{44D61FA2-4679-4191-862E-1AC5714299A0}" type="presParOf" srcId="{2862063A-01C9-45B8-BC29-0877E16269D6}" destId="{5DD1A591-E379-4123-AFEF-0E0E1C78A6C8}" srcOrd="0" destOrd="0" presId="urn:microsoft.com/office/officeart/2018/2/layout/IconVerticalSolidList"/>
    <dgm:cxn modelId="{1165F345-8C3D-4FAE-BB99-CEC2EB5D2154}" type="presParOf" srcId="{2862063A-01C9-45B8-BC29-0877E16269D6}" destId="{FCE68459-8AC8-4D4B-8B2A-B85347F651AB}" srcOrd="1" destOrd="0" presId="urn:microsoft.com/office/officeart/2018/2/layout/IconVerticalSolidList"/>
    <dgm:cxn modelId="{A7637D34-C435-4ADA-AFC2-427EB90A238A}" type="presParOf" srcId="{2862063A-01C9-45B8-BC29-0877E16269D6}" destId="{7840CE1B-2464-4289-B418-12904C5D46CE}" srcOrd="2" destOrd="0" presId="urn:microsoft.com/office/officeart/2018/2/layout/IconVerticalSolidList"/>
    <dgm:cxn modelId="{353D1A46-F512-421C-A4B4-F67EDE5D68D1}" type="presParOf" srcId="{2862063A-01C9-45B8-BC29-0877E16269D6}" destId="{0F75F18A-3C22-462D-9DAB-5E8D88D9A51B}" srcOrd="3" destOrd="0" presId="urn:microsoft.com/office/officeart/2018/2/layout/IconVerticalSolidList"/>
    <dgm:cxn modelId="{454A4AB8-C1E6-4901-BD1F-2CD3AC995270}" type="presParOf" srcId="{44164630-2F05-47D6-AD96-D9713C7C94EA}" destId="{AC2B0169-D740-4583-96BE-D8F87AC7FE01}" srcOrd="3" destOrd="0" presId="urn:microsoft.com/office/officeart/2018/2/layout/IconVerticalSolidList"/>
    <dgm:cxn modelId="{BF7B65FD-01D9-437D-8149-DC4843D93309}" type="presParOf" srcId="{44164630-2F05-47D6-AD96-D9713C7C94EA}" destId="{9602AFE8-70EE-42FC-9CD5-A2E6AA3E2091}" srcOrd="4" destOrd="0" presId="urn:microsoft.com/office/officeart/2018/2/layout/IconVerticalSolidList"/>
    <dgm:cxn modelId="{06D27FEF-22C3-4C2D-85C3-4655069DBDE4}" type="presParOf" srcId="{9602AFE8-70EE-42FC-9CD5-A2E6AA3E2091}" destId="{B231036C-5FBE-4605-8393-F1B6359EE169}" srcOrd="0" destOrd="0" presId="urn:microsoft.com/office/officeart/2018/2/layout/IconVerticalSolidList"/>
    <dgm:cxn modelId="{6AC80114-D3B7-4161-A5C1-13963382D0D6}" type="presParOf" srcId="{9602AFE8-70EE-42FC-9CD5-A2E6AA3E2091}" destId="{A64BFE9C-AA80-43CE-8FF6-8D33BAD07C57}" srcOrd="1" destOrd="0" presId="urn:microsoft.com/office/officeart/2018/2/layout/IconVerticalSolidList"/>
    <dgm:cxn modelId="{39F66328-1526-4FD9-AA0D-A03FBC510047}" type="presParOf" srcId="{9602AFE8-70EE-42FC-9CD5-A2E6AA3E2091}" destId="{2D725CFB-B072-491A-B436-3AD21D0542FE}" srcOrd="2" destOrd="0" presId="urn:microsoft.com/office/officeart/2018/2/layout/IconVerticalSolidList"/>
    <dgm:cxn modelId="{AF3D6301-85EA-43C1-ABB6-E00BFB89A67B}"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12" minVer="http://schemas.openxmlformats.org/drawingml/2006/main"/>
    </a:ext>
  </dgm:extLst>
</dgm:dataModel>
</file>

<file path=ppt/diagrams/data5.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a:p>
      </dgm:t>
    </dgm:pt>
    <dgm:pt modelId="{A1BB3DDB-A2CF-407F-9044-E3AC1B808421}" type="parTrans" cxnId="{1C3B18CA-D80D-4244-9B72-B632C752A64A}">
      <dgm:prSet/>
      <dgm:spPr/>
      <dgm:t>
        <a:bodyPr/>
        <a:lstStyle/>
        <a:p>
          <a:endParaRPr lang="en-US"/>
        </a:p>
      </dgm:t>
    </dgm:pt>
    <dgm:pt modelId="{6FA86730-1CE5-4EBE-A9BA-FC19829C945A}">
      <dgm:prSet phldrT="[Text]" custT="1"/>
      <dgm:spPr>
        <a:noFill/>
        <a:ln>
          <a:noFill/>
        </a:ln>
      </dgm:spPr>
      <dgm:t>
        <a:bodyPr/>
        <a:lstStyle/>
        <a:p>
          <a:pPr>
            <a:lnSpc>
              <a:spcPct val="100000"/>
            </a:lnSpc>
          </a:pPr>
          <a:r>
            <a:rPr lang="cy" sz="1500" b="0" i="0" u="none" strike="noStrike" cap="none" baseline="0" dirty="0">
              <a:solidFill>
                <a:srgbClr val="FFFFFF"/>
              </a:solidFill>
              <a:effectLst/>
              <a:uFill>
                <a:solidFill>
                  <a:prstClr val="black">
                    <a:alpha val="0"/>
                  </a:prstClr>
                </a:solidFill>
              </a:uFill>
              <a:latin typeface="Century Gothic"/>
              <a:ea typeface="Century Gothic"/>
              <a:cs typeface="Century Gothic"/>
            </a:rPr>
            <a:t>Ymgynghori</a:t>
          </a:r>
        </a:p>
      </dgm:t>
    </dgm:pt>
    <dgm:pt modelId="{F397379E-0BDA-46CE-8393-B1D10C55E1BA}" type="sibTrans" cxnId="{1C3B18CA-D80D-4244-9B72-B632C752A64A}">
      <dgm:prSet/>
      <dgm:spPr/>
      <dgm:t>
        <a:bodyPr/>
        <a:lstStyle/>
        <a:p>
          <a:endParaRPr lang="en-US"/>
        </a:p>
      </dgm:t>
    </dgm:pt>
    <dgm:pt modelId="{4C63E530-1425-407B-8508-FAC57680DEF0}" type="parTrans" cxnId="{EE29ECB9-7D25-4333-9916-7FE6179377DB}">
      <dgm:prSet/>
      <dgm:spPr/>
      <dgm:t>
        <a:bodyPr/>
        <a:lstStyle/>
        <a:p>
          <a:endParaRPr lang="en-US"/>
        </a:p>
      </dgm:t>
    </dgm:pt>
    <dgm:pt modelId="{6ABE9384-859D-4C4C-B983-2B1E39A8B348}">
      <dgm:prSet phldrT="[Text]" custT="1"/>
      <dgm:spPr>
        <a:noFill/>
        <a:ln>
          <a:noFill/>
        </a:ln>
      </dgm:spPr>
      <dgm:t>
        <a:bodyPr/>
        <a:lstStyle/>
        <a:p>
          <a:pPr>
            <a:lnSpc>
              <a:spcPct val="100000"/>
            </a:lnSpc>
          </a:pPr>
          <a:r>
            <a:rPr lang="cy" sz="1500" b="0" i="0" u="none" strike="noStrike" cap="none" baseline="0" dirty="0">
              <a:solidFill>
                <a:srgbClr val="FFFFFF"/>
              </a:solidFill>
              <a:effectLst/>
              <a:uFill>
                <a:solidFill>
                  <a:prstClr val="black">
                    <a:alpha val="0"/>
                  </a:prstClr>
                </a:solidFill>
              </a:uFill>
              <a:latin typeface="Century Gothic"/>
              <a:ea typeface="Century Gothic"/>
              <a:cs typeface="Century Gothic"/>
            </a:rPr>
            <a:t>Ystyriaeth </a:t>
          </a:r>
        </a:p>
      </dgm:t>
    </dgm:pt>
    <dgm:pt modelId="{012549DD-A1CA-4571-A981-CFD78093EB20}" type="sibTrans" cxnId="{EE29ECB9-7D25-4333-9916-7FE6179377DB}">
      <dgm:prSet/>
      <dgm:spPr/>
      <dgm:t>
        <a:bodyPr/>
        <a:lstStyle/>
        <a:p>
          <a:endParaRPr lang="en-US"/>
        </a:p>
      </dgm:t>
    </dgm:pt>
    <dgm:pt modelId="{51AC1870-5B81-422A-9A2E-E1F58EF50843}" type="parTrans" cxnId="{3266A4AC-F6E4-4B0A-BF77-AA3E27239AF7}">
      <dgm:prSet/>
      <dgm:spPr/>
      <dgm:t>
        <a:bodyPr/>
        <a:lstStyle/>
        <a:p>
          <a:endParaRPr lang="en-US"/>
        </a:p>
      </dgm:t>
    </dgm:pt>
    <dgm:pt modelId="{F7214975-5AC4-4CF8-9015-322498751A8A}">
      <dgm:prSet phldrT="[Text]" custT="1"/>
      <dgm:spPr>
        <a:noFill/>
        <a:ln>
          <a:noFill/>
        </a:ln>
      </dgm:spPr>
      <dgm:t>
        <a:bodyPr/>
        <a:lstStyle/>
        <a:p>
          <a:pPr>
            <a:lnSpc>
              <a:spcPct val="100000"/>
            </a:lnSpc>
          </a:pPr>
          <a:r>
            <a:rPr lang="cy" sz="1500" b="0" i="0" u="none" strike="noStrike" cap="none" baseline="0" dirty="0">
              <a:solidFill>
                <a:srgbClr val="FFFFFF"/>
              </a:solidFill>
              <a:effectLst/>
              <a:uFill>
                <a:solidFill>
                  <a:prstClr val="black">
                    <a:alpha val="0"/>
                  </a:prstClr>
                </a:solidFill>
              </a:uFill>
              <a:latin typeface="Century Gothic"/>
              <a:ea typeface="Century Gothic"/>
              <a:cs typeface="Century Gothic"/>
            </a:rPr>
            <a:t>Cynllunio</a:t>
          </a:r>
        </a:p>
      </dgm:t>
    </dgm:pt>
    <dgm:pt modelId="{CE7BE2A3-5633-4666-BB75-6164E26282D5}" type="sibTrans" cxnId="{3266A4AC-F6E4-4B0A-BF77-AA3E27239AF7}">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custLinFactNeighborX="-642" custLinFactNeighborY="1352"/>
      <dgm:spPr>
        <a:solidFill>
          <a:schemeClr val="bg1">
            <a:lumMod val="95000"/>
            <a:hueOff val="0"/>
            <a:satOff val="0"/>
            <a:lumOff val="0"/>
            <a:alphaOff val="0"/>
          </a:schemeClr>
        </a:solidFill>
        <a:ln>
          <a:noFill/>
        </a:ln>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a:solidFill>
          <a:schemeClr val="bg1">
            <a:lumMod val="95000"/>
            <a:hueOff val="0"/>
            <a:satOff val="0"/>
            <a:lumOff val="0"/>
            <a:alphaOff val="0"/>
          </a:schemeClr>
        </a:solidFill>
        <a:ln>
          <a:noFill/>
        </a:ln>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a:solidFill>
          <a:schemeClr val="bg1">
            <a:lumMod val="95000"/>
            <a:hueOff val="0"/>
            <a:satOff val="0"/>
            <a:lumOff val="0"/>
            <a:alphaOff val="0"/>
          </a:schemeClr>
        </a:solidFill>
        <a:ln>
          <a:noFill/>
        </a:ln>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8AC3B93F-B781-4F99-9326-AD440C9EA7BE}" type="presOf" srcId="{6ABE9384-859D-4C4C-B983-2B1E39A8B348}" destId="{0F75F18A-3C22-462D-9DAB-5E8D88D9A51B}" srcOrd="0" destOrd="0" presId="urn:microsoft.com/office/officeart/2018/2/layout/IconVerticalSolidList"/>
    <dgm:cxn modelId="{B6595872-87A2-42E4-9B79-470F98E9B93F}" type="presOf" srcId="{F7214975-5AC4-4CF8-9015-322498751A8A}" destId="{556AE736-B6E0-4DC7-8429-5ADFCF947C4F}" srcOrd="0" destOrd="0" presId="urn:microsoft.com/office/officeart/2018/2/layout/IconVerticalSolidList"/>
    <dgm:cxn modelId="{F324C08B-DCA5-47CA-8826-472B789406C6}" type="presOf" srcId="{53001724-5C5A-402A-B907-ECA89FAFA97F}" destId="{44164630-2F05-47D6-AD96-D9713C7C94EA}" srcOrd="0" destOrd="0" presId="urn:microsoft.com/office/officeart/2018/2/layout/IconVerticalSolidList"/>
    <dgm:cxn modelId="{3266A4AC-F6E4-4B0A-BF77-AA3E27239AF7}" srcId="{53001724-5C5A-402A-B907-ECA89FAFA97F}" destId="{F7214975-5AC4-4CF8-9015-322498751A8A}" srcOrd="2" destOrd="0" parTransId="{51AC1870-5B81-422A-9A2E-E1F58EF50843}" sibTransId="{CE7BE2A3-5633-4666-BB75-6164E26282D5}"/>
    <dgm:cxn modelId="{B88556AD-F8EC-455C-B60D-47D837F8A8C3}" type="presOf" srcId="{6FA86730-1CE5-4EBE-A9BA-FC19829C945A}" destId="{317AA252-427D-40A4-8C7D-92392117FEF6}" srcOrd="0" destOrd="0" presId="urn:microsoft.com/office/officeart/2018/2/layout/IconVerticalSolidList"/>
    <dgm:cxn modelId="{EE29ECB9-7D25-4333-9916-7FE6179377DB}" srcId="{53001724-5C5A-402A-B907-ECA89FAFA97F}" destId="{6ABE9384-859D-4C4C-B983-2B1E39A8B348}" srcOrd="1" destOrd="0" parTransId="{4C63E530-1425-407B-8508-FAC57680DEF0}" sibTransId="{012549DD-A1CA-4571-A981-CFD78093EB20}"/>
    <dgm:cxn modelId="{1C3B18CA-D80D-4244-9B72-B632C752A64A}" srcId="{53001724-5C5A-402A-B907-ECA89FAFA97F}" destId="{6FA86730-1CE5-4EBE-A9BA-FC19829C945A}" srcOrd="0" destOrd="0" parTransId="{A1BB3DDB-A2CF-407F-9044-E3AC1B808421}" sibTransId="{F397379E-0BDA-46CE-8393-B1D10C55E1BA}"/>
    <dgm:cxn modelId="{FD6E3C08-7062-4CFB-9575-C772BA4F6061}" type="presParOf" srcId="{44164630-2F05-47D6-AD96-D9713C7C94EA}" destId="{BBB5EE06-EDF8-41BB-B38A-75BA74195339}" srcOrd="0" destOrd="0" presId="urn:microsoft.com/office/officeart/2018/2/layout/IconVerticalSolidList"/>
    <dgm:cxn modelId="{6C73D0DD-0C38-49DE-8A84-045D17971120}" type="presParOf" srcId="{BBB5EE06-EDF8-41BB-B38A-75BA74195339}" destId="{BD3976FF-3460-411F-BC23-D0B68261F465}" srcOrd="0" destOrd="0" presId="urn:microsoft.com/office/officeart/2018/2/layout/IconVerticalSolidList"/>
    <dgm:cxn modelId="{4856175F-BBC3-4936-8FFB-AC63B2FC0D57}" type="presParOf" srcId="{BBB5EE06-EDF8-41BB-B38A-75BA74195339}" destId="{55596134-9829-4D70-890A-C69BBF81D77E}" srcOrd="1" destOrd="0" presId="urn:microsoft.com/office/officeart/2018/2/layout/IconVerticalSolidList"/>
    <dgm:cxn modelId="{A6E1383C-F55C-4B30-986F-7F5BFD7E64F9}" type="presParOf" srcId="{BBB5EE06-EDF8-41BB-B38A-75BA74195339}" destId="{EF52B154-BE74-4151-893E-30A55BCE1232}" srcOrd="2" destOrd="0" presId="urn:microsoft.com/office/officeart/2018/2/layout/IconVerticalSolidList"/>
    <dgm:cxn modelId="{25DFA48D-CADD-4E9E-98CE-9A3E6EEB08A0}" type="presParOf" srcId="{BBB5EE06-EDF8-41BB-B38A-75BA74195339}" destId="{317AA252-427D-40A4-8C7D-92392117FEF6}" srcOrd="3" destOrd="0" presId="urn:microsoft.com/office/officeart/2018/2/layout/IconVerticalSolidList"/>
    <dgm:cxn modelId="{8F4B4E63-859E-483B-B663-385F734D6CD8}" type="presParOf" srcId="{44164630-2F05-47D6-AD96-D9713C7C94EA}" destId="{DB828AB6-BF3C-4FBC-936A-ABF577D4A72E}" srcOrd="1" destOrd="0" presId="urn:microsoft.com/office/officeart/2018/2/layout/IconVerticalSolidList"/>
    <dgm:cxn modelId="{BAA0AEE4-60CE-47F5-858F-C6B30363752A}" type="presParOf" srcId="{44164630-2F05-47D6-AD96-D9713C7C94EA}" destId="{2862063A-01C9-45B8-BC29-0877E16269D6}" srcOrd="2" destOrd="0" presId="urn:microsoft.com/office/officeart/2018/2/layout/IconVerticalSolidList"/>
    <dgm:cxn modelId="{EC038747-7736-4C5D-A22C-0E3CEA406E07}" type="presParOf" srcId="{2862063A-01C9-45B8-BC29-0877E16269D6}" destId="{5DD1A591-E379-4123-AFEF-0E0E1C78A6C8}" srcOrd="0" destOrd="0" presId="urn:microsoft.com/office/officeart/2018/2/layout/IconVerticalSolidList"/>
    <dgm:cxn modelId="{EA0A4722-FEF6-44E5-A501-F3F60EFF30DB}" type="presParOf" srcId="{2862063A-01C9-45B8-BC29-0877E16269D6}" destId="{FCE68459-8AC8-4D4B-8B2A-B85347F651AB}" srcOrd="1" destOrd="0" presId="urn:microsoft.com/office/officeart/2018/2/layout/IconVerticalSolidList"/>
    <dgm:cxn modelId="{2D1451F8-7CB8-442C-9DB3-54DB43F1B214}" type="presParOf" srcId="{2862063A-01C9-45B8-BC29-0877E16269D6}" destId="{7840CE1B-2464-4289-B418-12904C5D46CE}" srcOrd="2" destOrd="0" presId="urn:microsoft.com/office/officeart/2018/2/layout/IconVerticalSolidList"/>
    <dgm:cxn modelId="{2A035285-909D-4712-9014-4FC2442F35EB}" type="presParOf" srcId="{2862063A-01C9-45B8-BC29-0877E16269D6}" destId="{0F75F18A-3C22-462D-9DAB-5E8D88D9A51B}" srcOrd="3" destOrd="0" presId="urn:microsoft.com/office/officeart/2018/2/layout/IconVerticalSolidList"/>
    <dgm:cxn modelId="{C49F8535-967B-4D7F-A319-C0970D5207E0}" type="presParOf" srcId="{44164630-2F05-47D6-AD96-D9713C7C94EA}" destId="{AC2B0169-D740-4583-96BE-D8F87AC7FE01}" srcOrd="3" destOrd="0" presId="urn:microsoft.com/office/officeart/2018/2/layout/IconVerticalSolidList"/>
    <dgm:cxn modelId="{4FDEB65F-91B9-4E2B-BB2A-B9058D91A8CE}" type="presParOf" srcId="{44164630-2F05-47D6-AD96-D9713C7C94EA}" destId="{9602AFE8-70EE-42FC-9CD5-A2E6AA3E2091}" srcOrd="4" destOrd="0" presId="urn:microsoft.com/office/officeart/2018/2/layout/IconVerticalSolidList"/>
    <dgm:cxn modelId="{08E49DF8-E3BA-4036-B892-C6BCB0FC4C8F}" type="presParOf" srcId="{9602AFE8-70EE-42FC-9CD5-A2E6AA3E2091}" destId="{B231036C-5FBE-4605-8393-F1B6359EE169}" srcOrd="0" destOrd="0" presId="urn:microsoft.com/office/officeart/2018/2/layout/IconVerticalSolidList"/>
    <dgm:cxn modelId="{F4938586-51AD-4018-96A2-2CDC5F67E85E}" type="presParOf" srcId="{9602AFE8-70EE-42FC-9CD5-A2E6AA3E2091}" destId="{A64BFE9C-AA80-43CE-8FF6-8D33BAD07C57}" srcOrd="1" destOrd="0" presId="urn:microsoft.com/office/officeart/2018/2/layout/IconVerticalSolidList"/>
    <dgm:cxn modelId="{7B8090AF-32AD-493A-82D5-9FD2F3526C4B}" type="presParOf" srcId="{9602AFE8-70EE-42FC-9CD5-A2E6AA3E2091}" destId="{2D725CFB-B072-491A-B436-3AD21D0542FE}" srcOrd="2" destOrd="0" presId="urn:microsoft.com/office/officeart/2018/2/layout/IconVerticalSolidList"/>
    <dgm:cxn modelId="{47F9B789-D98B-4D4F-AAF8-FB025CFAAADF}"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main"/>
    </a:ext>
  </dgm:extLst>
</dgm:dataModel>
</file>

<file path=ppt/diagrams/data6.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pt>
    <dgm:pt modelId="{6FA86730-1CE5-4EBE-A9BA-FC19829C945A}">
      <dgm:prSet phldrT="[Text]"/>
      <dgm:spPr>
        <a:noFill/>
        <a:ln>
          <a:noFill/>
        </a:ln>
      </dgm:spPr>
      <dgm:t>
        <a:bodyPr/>
        <a:lstStyle/>
        <a:p>
          <a:pPr>
            <a:lnSpc>
              <a:spcPct val="100000"/>
            </a:lnSpc>
          </a:pPr>
          <a:r>
            <a:rPr lang="cy" b="0" i="0" u="none" strike="noStrike" cap="none" baseline="0" dirty="0">
              <a:solidFill>
                <a:srgbClr val="FFFFFF"/>
              </a:solidFill>
              <a:effectLst/>
              <a:uFill>
                <a:solidFill>
                  <a:prstClr val="black">
                    <a:alpha val="0"/>
                  </a:prstClr>
                </a:solidFill>
              </a:uFill>
              <a:latin typeface="Century Gothic"/>
              <a:ea typeface="Century Gothic"/>
              <a:cs typeface="Century Gothic"/>
            </a:rPr>
            <a:t>Ymgynghori</a:t>
          </a:r>
          <a:endParaRPr lang="en-US" dirty="0"/>
        </a:p>
      </dgm:t>
    </dgm:pt>
    <dgm:pt modelId="{A1BB3DDB-A2CF-407F-9044-E3AC1B808421}" type="parTrans" cxnId="{ACB259CB-0782-437C-AE91-04CE095D2AE5}">
      <dgm:prSet/>
      <dgm:spPr/>
      <dgm:t>
        <a:bodyPr/>
        <a:lstStyle/>
        <a:p>
          <a:endParaRPr lang="en-US"/>
        </a:p>
      </dgm:t>
    </dgm:pt>
    <dgm:pt modelId="{F397379E-0BDA-46CE-8393-B1D10C55E1BA}" type="sibTrans" cxnId="{ACB259CB-0782-437C-AE91-04CE095D2AE5}">
      <dgm:prSet/>
      <dgm:spPr/>
      <dgm:t>
        <a:bodyPr/>
        <a:lstStyle/>
        <a:p>
          <a:endParaRPr lang="en-US"/>
        </a:p>
      </dgm:t>
    </dgm:pt>
    <dgm:pt modelId="{F7214975-5AC4-4CF8-9015-322498751A8A}">
      <dgm:prSet phldrT="[Text]"/>
      <dgm:spPr>
        <a:noFill/>
        <a:ln>
          <a:noFill/>
        </a:ln>
      </dgm:spPr>
      <dgm:t>
        <a:bodyPr/>
        <a:lstStyle/>
        <a:p>
          <a:pPr>
            <a:lnSpc>
              <a:spcPct val="100000"/>
            </a:lnSpc>
          </a:pPr>
          <a:r>
            <a:rPr lang="cy" b="0" i="0" u="none" strike="noStrike" cap="none" baseline="0" dirty="0">
              <a:solidFill>
                <a:srgbClr val="FFFFFF"/>
              </a:solidFill>
              <a:effectLst/>
              <a:uFill>
                <a:solidFill>
                  <a:prstClr val="black">
                    <a:alpha val="0"/>
                  </a:prstClr>
                </a:solidFill>
              </a:uFill>
              <a:latin typeface="Century Gothic"/>
              <a:ea typeface="Century Gothic"/>
              <a:cs typeface="Century Gothic"/>
            </a:rPr>
            <a:t>Cynllunio</a:t>
          </a:r>
          <a:endParaRPr lang="en-US" dirty="0"/>
        </a:p>
      </dgm:t>
    </dgm:pt>
    <dgm:pt modelId="{51AC1870-5B81-422A-9A2E-E1F58EF50843}" type="parTrans" cxnId="{B7CE7116-0D68-4E90-AA49-C97B6B372915}">
      <dgm:prSet/>
      <dgm:spPr/>
      <dgm:t>
        <a:bodyPr/>
        <a:lstStyle/>
        <a:p>
          <a:endParaRPr lang="en-US"/>
        </a:p>
      </dgm:t>
    </dgm:pt>
    <dgm:pt modelId="{CE7BE2A3-5633-4666-BB75-6164E26282D5}" type="sibTrans" cxnId="{B7CE7116-0D68-4E90-AA49-C97B6B372915}">
      <dgm:prSet/>
      <dgm:spPr/>
      <dgm:t>
        <a:bodyPr/>
        <a:lstStyle/>
        <a:p>
          <a:endParaRPr lang="en-US"/>
        </a:p>
      </dgm:t>
    </dgm:pt>
    <dgm:pt modelId="{6ABE9384-859D-4C4C-B983-2B1E39A8B348}">
      <dgm:prSet phldrT="[Text]"/>
      <dgm:spPr>
        <a:noFill/>
        <a:ln>
          <a:noFill/>
        </a:ln>
      </dgm:spPr>
      <dgm:t>
        <a:bodyPr/>
        <a:lstStyle/>
        <a:p>
          <a:pPr>
            <a:lnSpc>
              <a:spcPct val="100000"/>
            </a:lnSpc>
          </a:pPr>
          <a:r>
            <a:rPr lang="cy" b="0" i="0" u="none" strike="noStrike" cap="none" baseline="0" dirty="0">
              <a:solidFill>
                <a:srgbClr val="FFFFFF"/>
              </a:solidFill>
              <a:effectLst/>
              <a:uFill>
                <a:solidFill>
                  <a:prstClr val="black">
                    <a:alpha val="0"/>
                  </a:prstClr>
                </a:solidFill>
              </a:uFill>
              <a:latin typeface="Century Gothic"/>
              <a:ea typeface="Century Gothic"/>
              <a:cs typeface="Century Gothic"/>
            </a:rPr>
            <a:t>Ystyriaeth</a:t>
          </a:r>
          <a:endParaRPr lang="en-US" dirty="0"/>
        </a:p>
      </dgm:t>
    </dgm:pt>
    <dgm:pt modelId="{012549DD-A1CA-4571-A981-CFD78093EB20}" type="sibTrans" cxnId="{929B611D-ADB7-45E4-812D-4E288BD2D31C}">
      <dgm:prSet/>
      <dgm:spPr/>
      <dgm:t>
        <a:bodyPr/>
        <a:lstStyle/>
        <a:p>
          <a:endParaRPr lang="en-US"/>
        </a:p>
      </dgm:t>
    </dgm:pt>
    <dgm:pt modelId="{4C63E530-1425-407B-8508-FAC57680DEF0}" type="parTrans" cxnId="{929B611D-ADB7-45E4-812D-4E288BD2D31C}">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B7CE7116-0D68-4E90-AA49-C97B6B372915}" srcId="{53001724-5C5A-402A-B907-ECA89FAFA97F}" destId="{F7214975-5AC4-4CF8-9015-322498751A8A}" srcOrd="2" destOrd="0" parTransId="{51AC1870-5B81-422A-9A2E-E1F58EF50843}" sibTransId="{CE7BE2A3-5633-4666-BB75-6164E26282D5}"/>
    <dgm:cxn modelId="{929B611D-ADB7-45E4-812D-4E288BD2D31C}" srcId="{53001724-5C5A-402A-B907-ECA89FAFA97F}" destId="{6ABE9384-859D-4C4C-B983-2B1E39A8B348}" srcOrd="1" destOrd="0" parTransId="{4C63E530-1425-407B-8508-FAC57680DEF0}" sibTransId="{012549DD-A1CA-4571-A981-CFD78093EB20}"/>
    <dgm:cxn modelId="{4BA98823-9A22-49F8-8E1E-D9A86E1E27FD}" type="presOf" srcId="{53001724-5C5A-402A-B907-ECA89FAFA97F}" destId="{44164630-2F05-47D6-AD96-D9713C7C94EA}" srcOrd="0" destOrd="0" presId="urn:microsoft.com/office/officeart/2018/2/layout/IconVerticalSolidList"/>
    <dgm:cxn modelId="{71189F35-C223-4F00-B1F4-798D26672EED}" type="presOf" srcId="{6ABE9384-859D-4C4C-B983-2B1E39A8B348}" destId="{0F75F18A-3C22-462D-9DAB-5E8D88D9A51B}" srcOrd="0" destOrd="0" presId="urn:microsoft.com/office/officeart/2018/2/layout/IconVerticalSolidList"/>
    <dgm:cxn modelId="{0A59F573-7EC9-4300-9EE0-BA241AA388DC}" type="presOf" srcId="{6FA86730-1CE5-4EBE-A9BA-FC19829C945A}" destId="{317AA252-427D-40A4-8C7D-92392117FEF6}" srcOrd="0" destOrd="0" presId="urn:microsoft.com/office/officeart/2018/2/layout/IconVerticalSolidList"/>
    <dgm:cxn modelId="{ACB259CB-0782-437C-AE91-04CE095D2AE5}" srcId="{53001724-5C5A-402A-B907-ECA89FAFA97F}" destId="{6FA86730-1CE5-4EBE-A9BA-FC19829C945A}" srcOrd="0" destOrd="0" parTransId="{A1BB3DDB-A2CF-407F-9044-E3AC1B808421}" sibTransId="{F397379E-0BDA-46CE-8393-B1D10C55E1BA}"/>
    <dgm:cxn modelId="{FCC9D5D6-85CB-49ED-A563-7880A4CAD7FC}" type="presOf" srcId="{F7214975-5AC4-4CF8-9015-322498751A8A}" destId="{556AE736-B6E0-4DC7-8429-5ADFCF947C4F}" srcOrd="0" destOrd="0" presId="urn:microsoft.com/office/officeart/2018/2/layout/IconVerticalSolidList"/>
    <dgm:cxn modelId="{31AE1AC7-7893-47EB-9F42-6B0BF656DEE0}" type="presParOf" srcId="{44164630-2F05-47D6-AD96-D9713C7C94EA}" destId="{BBB5EE06-EDF8-41BB-B38A-75BA74195339}" srcOrd="0" destOrd="0" presId="urn:microsoft.com/office/officeart/2018/2/layout/IconVerticalSolidList"/>
    <dgm:cxn modelId="{508533F2-5281-4081-BE63-F277F64FB568}" type="presParOf" srcId="{BBB5EE06-EDF8-41BB-B38A-75BA74195339}" destId="{BD3976FF-3460-411F-BC23-D0B68261F465}" srcOrd="0" destOrd="0" presId="urn:microsoft.com/office/officeart/2018/2/layout/IconVerticalSolidList"/>
    <dgm:cxn modelId="{2357E5DB-1D49-49C8-994E-7A7007362DE1}" type="presParOf" srcId="{BBB5EE06-EDF8-41BB-B38A-75BA74195339}" destId="{55596134-9829-4D70-890A-C69BBF81D77E}" srcOrd="1" destOrd="0" presId="urn:microsoft.com/office/officeart/2018/2/layout/IconVerticalSolidList"/>
    <dgm:cxn modelId="{D54DBD7B-D008-4AD7-8C32-AB096B391C67}" type="presParOf" srcId="{BBB5EE06-EDF8-41BB-B38A-75BA74195339}" destId="{EF52B154-BE74-4151-893E-30A55BCE1232}" srcOrd="2" destOrd="0" presId="urn:microsoft.com/office/officeart/2018/2/layout/IconVerticalSolidList"/>
    <dgm:cxn modelId="{0E3A671E-D224-40F7-9615-77552A469734}" type="presParOf" srcId="{BBB5EE06-EDF8-41BB-B38A-75BA74195339}" destId="{317AA252-427D-40A4-8C7D-92392117FEF6}" srcOrd="3" destOrd="0" presId="urn:microsoft.com/office/officeart/2018/2/layout/IconVerticalSolidList"/>
    <dgm:cxn modelId="{9178070F-F99A-4B2A-8704-AD28688A46A1}" type="presParOf" srcId="{44164630-2F05-47D6-AD96-D9713C7C94EA}" destId="{DB828AB6-BF3C-4FBC-936A-ABF577D4A72E}" srcOrd="1" destOrd="0" presId="urn:microsoft.com/office/officeart/2018/2/layout/IconVerticalSolidList"/>
    <dgm:cxn modelId="{19876F1F-1A57-4349-897E-CE0C64B7EFF8}" type="presParOf" srcId="{44164630-2F05-47D6-AD96-D9713C7C94EA}" destId="{2862063A-01C9-45B8-BC29-0877E16269D6}" srcOrd="2" destOrd="0" presId="urn:microsoft.com/office/officeart/2018/2/layout/IconVerticalSolidList"/>
    <dgm:cxn modelId="{8B3E9777-C763-4825-A4C7-55BC2754E306}" type="presParOf" srcId="{2862063A-01C9-45B8-BC29-0877E16269D6}" destId="{5DD1A591-E379-4123-AFEF-0E0E1C78A6C8}" srcOrd="0" destOrd="0" presId="urn:microsoft.com/office/officeart/2018/2/layout/IconVerticalSolidList"/>
    <dgm:cxn modelId="{BDF25521-EF5E-4222-8BF4-45C861B16A4F}" type="presParOf" srcId="{2862063A-01C9-45B8-BC29-0877E16269D6}" destId="{FCE68459-8AC8-4D4B-8B2A-B85347F651AB}" srcOrd="1" destOrd="0" presId="urn:microsoft.com/office/officeart/2018/2/layout/IconVerticalSolidList"/>
    <dgm:cxn modelId="{4722D6A9-5F68-4F37-97A9-D3CEF1C9CDBD}" type="presParOf" srcId="{2862063A-01C9-45B8-BC29-0877E16269D6}" destId="{7840CE1B-2464-4289-B418-12904C5D46CE}" srcOrd="2" destOrd="0" presId="urn:microsoft.com/office/officeart/2018/2/layout/IconVerticalSolidList"/>
    <dgm:cxn modelId="{0ECA49CB-E860-4297-960E-CDBF476DBB70}" type="presParOf" srcId="{2862063A-01C9-45B8-BC29-0877E16269D6}" destId="{0F75F18A-3C22-462D-9DAB-5E8D88D9A51B}" srcOrd="3" destOrd="0" presId="urn:microsoft.com/office/officeart/2018/2/layout/IconVerticalSolidList"/>
    <dgm:cxn modelId="{3AE5FF38-AAFE-47A8-A4CC-E6B866AEF43B}" type="presParOf" srcId="{44164630-2F05-47D6-AD96-D9713C7C94EA}" destId="{AC2B0169-D740-4583-96BE-D8F87AC7FE01}" srcOrd="3" destOrd="0" presId="urn:microsoft.com/office/officeart/2018/2/layout/IconVerticalSolidList"/>
    <dgm:cxn modelId="{79EACC52-9BC4-4EAB-A74D-CCD32492C460}" type="presParOf" srcId="{44164630-2F05-47D6-AD96-D9713C7C94EA}" destId="{9602AFE8-70EE-42FC-9CD5-A2E6AA3E2091}" srcOrd="4" destOrd="0" presId="urn:microsoft.com/office/officeart/2018/2/layout/IconVerticalSolidList"/>
    <dgm:cxn modelId="{6CC23399-AFAD-468A-898E-86EA01E4127E}" type="presParOf" srcId="{9602AFE8-70EE-42FC-9CD5-A2E6AA3E2091}" destId="{B231036C-5FBE-4605-8393-F1B6359EE169}" srcOrd="0" destOrd="0" presId="urn:microsoft.com/office/officeart/2018/2/layout/IconVerticalSolidList"/>
    <dgm:cxn modelId="{C061AF1C-1717-4DC2-9D12-9E123332D392}" type="presParOf" srcId="{9602AFE8-70EE-42FC-9CD5-A2E6AA3E2091}" destId="{A64BFE9C-AA80-43CE-8FF6-8D33BAD07C57}" srcOrd="1" destOrd="0" presId="urn:microsoft.com/office/officeart/2018/2/layout/IconVerticalSolidList"/>
    <dgm:cxn modelId="{C8051543-596A-49DC-9496-74FBB92A76F3}" type="presParOf" srcId="{9602AFE8-70EE-42FC-9CD5-A2E6AA3E2091}" destId="{2D725CFB-B072-491A-B436-3AD21D0542FE}" srcOrd="2" destOrd="0" presId="urn:microsoft.com/office/officeart/2018/2/layout/IconVerticalSolidList"/>
    <dgm:cxn modelId="{0D01C0B7-0542-4129-A862-D65473511F05}"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a:p>
      </dgm:t>
    </dgm:pt>
    <dgm:pt modelId="{A1BB3DDB-A2CF-407F-9044-E3AC1B808421}" type="parTrans" cxnId="{2166F074-3E43-4762-AEA4-A18E5BADAB8D}">
      <dgm:prSet/>
      <dgm:spPr/>
      <dgm:t>
        <a:bodyPr/>
        <a:lstStyle/>
        <a:p>
          <a:endParaRPr lang="en-US"/>
        </a:p>
      </dgm:t>
    </dgm:pt>
    <dgm:pt modelId="{6FA86730-1CE5-4EBE-A9BA-FC19829C945A}">
      <dgm:prSet phldrT="[Text]" custT="1"/>
      <dgm:spPr>
        <a:noFill/>
        <a:ln>
          <a:noFill/>
        </a:ln>
      </dgm:spPr>
      <dgm:t>
        <a:bodyPr/>
        <a:lstStyle/>
        <a:p>
          <a:pPr>
            <a:lnSpc>
              <a:spcPct val="100000"/>
            </a:lnSpc>
          </a:pPr>
          <a:r>
            <a:rPr lang="cy" sz="1500" b="0" i="0" u="none" strike="noStrike" cap="none" baseline="0">
              <a:solidFill>
                <a:srgbClr val="FFFFFF"/>
              </a:solidFill>
              <a:effectLst/>
              <a:uFill>
                <a:solidFill>
                  <a:prstClr val="black">
                    <a:alpha val="0"/>
                  </a:prstClr>
                </a:solidFill>
              </a:uFill>
              <a:latin typeface="Century Gothic"/>
              <a:ea typeface="Century Gothic"/>
              <a:cs typeface="Century Gothic"/>
            </a:rPr>
            <a:t>Ymgynghori</a:t>
          </a:r>
        </a:p>
      </dgm:t>
    </dgm:pt>
    <dgm:pt modelId="{F397379E-0BDA-46CE-8393-B1D10C55E1BA}" type="sibTrans" cxnId="{2166F074-3E43-4762-AEA4-A18E5BADAB8D}">
      <dgm:prSet/>
      <dgm:spPr/>
      <dgm:t>
        <a:bodyPr/>
        <a:lstStyle/>
        <a:p>
          <a:endParaRPr lang="en-US"/>
        </a:p>
      </dgm:t>
    </dgm:pt>
    <dgm:pt modelId="{4C63E530-1425-407B-8508-FAC57680DEF0}" type="parTrans" cxnId="{1B50CFD1-FAB1-42E9-9B98-7B2056E1B8D8}">
      <dgm:prSet/>
      <dgm:spPr/>
      <dgm:t>
        <a:bodyPr/>
        <a:lstStyle/>
        <a:p>
          <a:endParaRPr lang="en-US"/>
        </a:p>
      </dgm:t>
    </dgm:pt>
    <dgm:pt modelId="{6ABE9384-859D-4C4C-B983-2B1E39A8B348}">
      <dgm:prSet phldrT="[Text]" custT="1"/>
      <dgm:spPr>
        <a:noFill/>
        <a:ln>
          <a:noFill/>
        </a:ln>
      </dgm:spPr>
      <dgm:t>
        <a:bodyPr/>
        <a:lstStyle/>
        <a:p>
          <a:pPr>
            <a:lnSpc>
              <a:spcPct val="100000"/>
            </a:lnSpc>
          </a:pPr>
          <a:r>
            <a:rPr lang="cy" sz="1500" b="0" i="0" u="none" strike="noStrike" cap="none" baseline="0">
              <a:solidFill>
                <a:srgbClr val="FFFFFF"/>
              </a:solidFill>
              <a:effectLst/>
              <a:uFill>
                <a:solidFill>
                  <a:prstClr val="black">
                    <a:alpha val="0"/>
                  </a:prstClr>
                </a:solidFill>
              </a:uFill>
              <a:latin typeface="Century Gothic"/>
              <a:ea typeface="Century Gothic"/>
              <a:cs typeface="Century Gothic"/>
            </a:rPr>
            <a:t>Ystyriaeth </a:t>
          </a:r>
        </a:p>
      </dgm:t>
    </dgm:pt>
    <dgm:pt modelId="{012549DD-A1CA-4571-A981-CFD78093EB20}" type="sibTrans" cxnId="{1B50CFD1-FAB1-42E9-9B98-7B2056E1B8D8}">
      <dgm:prSet/>
      <dgm:spPr/>
      <dgm:t>
        <a:bodyPr/>
        <a:lstStyle/>
        <a:p>
          <a:endParaRPr lang="en-US"/>
        </a:p>
      </dgm:t>
    </dgm:pt>
    <dgm:pt modelId="{51AC1870-5B81-422A-9A2E-E1F58EF50843}" type="parTrans" cxnId="{E6CF8F43-7108-4794-9899-4109C06005F7}">
      <dgm:prSet/>
      <dgm:spPr/>
      <dgm:t>
        <a:bodyPr/>
        <a:lstStyle/>
        <a:p>
          <a:endParaRPr lang="en-US"/>
        </a:p>
      </dgm:t>
    </dgm:pt>
    <dgm:pt modelId="{F7214975-5AC4-4CF8-9015-322498751A8A}">
      <dgm:prSet phldrT="[Text]" custT="1"/>
      <dgm:spPr>
        <a:noFill/>
        <a:ln>
          <a:noFill/>
        </a:ln>
      </dgm:spPr>
      <dgm:t>
        <a:bodyPr/>
        <a:lstStyle/>
        <a:p>
          <a:pPr>
            <a:lnSpc>
              <a:spcPct val="100000"/>
            </a:lnSpc>
          </a:pPr>
          <a:r>
            <a:rPr lang="cy" sz="1500" b="0" i="0" u="none" strike="noStrike" cap="none" baseline="0">
              <a:solidFill>
                <a:srgbClr val="FFFFFF"/>
              </a:solidFill>
              <a:effectLst/>
              <a:uFill>
                <a:solidFill>
                  <a:prstClr val="black">
                    <a:alpha val="0"/>
                  </a:prstClr>
                </a:solidFill>
              </a:uFill>
              <a:latin typeface="Century Gothic"/>
              <a:ea typeface="Century Gothic"/>
              <a:cs typeface="Century Gothic"/>
            </a:rPr>
            <a:t>Cynllunio</a:t>
          </a:r>
        </a:p>
      </dgm:t>
    </dgm:pt>
    <dgm:pt modelId="{CE7BE2A3-5633-4666-BB75-6164E26282D5}" type="sibTrans" cxnId="{E6CF8F43-7108-4794-9899-4109C06005F7}">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a:solidFill>
          <a:schemeClr val="bg1">
            <a:lumMod val="95000"/>
            <a:hueOff val="0"/>
            <a:satOff val="0"/>
            <a:lumOff val="0"/>
            <a:alphaOff val="0"/>
          </a:schemeClr>
        </a:solidFill>
        <a:ln>
          <a:noFill/>
        </a:ln>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a:solidFill>
          <a:schemeClr val="bg1">
            <a:lumMod val="95000"/>
            <a:hueOff val="0"/>
            <a:satOff val="0"/>
            <a:lumOff val="0"/>
            <a:alphaOff val="0"/>
          </a:schemeClr>
        </a:solidFill>
        <a:ln>
          <a:noFill/>
        </a:ln>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a:solidFill>
          <a:schemeClr val="bg1">
            <a:lumMod val="95000"/>
            <a:hueOff val="0"/>
            <a:satOff val="0"/>
            <a:lumOff val="0"/>
            <a:alphaOff val="0"/>
          </a:schemeClr>
        </a:solidFill>
        <a:ln>
          <a:noFill/>
        </a:ln>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E6CF8F43-7108-4794-9899-4109C06005F7}" srcId="{53001724-5C5A-402A-B907-ECA89FAFA97F}" destId="{F7214975-5AC4-4CF8-9015-322498751A8A}" srcOrd="2" destOrd="0" parTransId="{51AC1870-5B81-422A-9A2E-E1F58EF50843}" sibTransId="{CE7BE2A3-5633-4666-BB75-6164E26282D5}"/>
    <dgm:cxn modelId="{2166F074-3E43-4762-AEA4-A18E5BADAB8D}" srcId="{53001724-5C5A-402A-B907-ECA89FAFA97F}" destId="{6FA86730-1CE5-4EBE-A9BA-FC19829C945A}" srcOrd="0" destOrd="0" parTransId="{A1BB3DDB-A2CF-407F-9044-E3AC1B808421}" sibTransId="{F397379E-0BDA-46CE-8393-B1D10C55E1BA}"/>
    <dgm:cxn modelId="{D513E89B-EFE2-4E8C-AD09-C3996D16D677}" type="presOf" srcId="{F7214975-5AC4-4CF8-9015-322498751A8A}" destId="{556AE736-B6E0-4DC7-8429-5ADFCF947C4F}" srcOrd="0" destOrd="0" presId="urn:microsoft.com/office/officeart/2018/2/layout/IconVerticalSolidList"/>
    <dgm:cxn modelId="{7D4302A3-109A-472B-94FD-DFE5BCD2B13E}" type="presOf" srcId="{6FA86730-1CE5-4EBE-A9BA-FC19829C945A}" destId="{317AA252-427D-40A4-8C7D-92392117FEF6}" srcOrd="0" destOrd="0" presId="urn:microsoft.com/office/officeart/2018/2/layout/IconVerticalSolidList"/>
    <dgm:cxn modelId="{1B50CFD1-FAB1-42E9-9B98-7B2056E1B8D8}" srcId="{53001724-5C5A-402A-B907-ECA89FAFA97F}" destId="{6ABE9384-859D-4C4C-B983-2B1E39A8B348}" srcOrd="1" destOrd="0" parTransId="{4C63E530-1425-407B-8508-FAC57680DEF0}" sibTransId="{012549DD-A1CA-4571-A981-CFD78093EB20}"/>
    <dgm:cxn modelId="{013D15D5-6673-4ABE-847D-F84E3E24772F}" type="presOf" srcId="{6ABE9384-859D-4C4C-B983-2B1E39A8B348}" destId="{0F75F18A-3C22-462D-9DAB-5E8D88D9A51B}" srcOrd="0" destOrd="0" presId="urn:microsoft.com/office/officeart/2018/2/layout/IconVerticalSolidList"/>
    <dgm:cxn modelId="{E20A58E9-73A2-4BCA-B55E-AD08C2DB15D1}" type="presOf" srcId="{53001724-5C5A-402A-B907-ECA89FAFA97F}" destId="{44164630-2F05-47D6-AD96-D9713C7C94EA}" srcOrd="0" destOrd="0" presId="urn:microsoft.com/office/officeart/2018/2/layout/IconVerticalSolidList"/>
    <dgm:cxn modelId="{0A782D85-6B44-4AD0-9A60-A42E3E16396B}" type="presParOf" srcId="{44164630-2F05-47D6-AD96-D9713C7C94EA}" destId="{BBB5EE06-EDF8-41BB-B38A-75BA74195339}" srcOrd="0" destOrd="0" presId="urn:microsoft.com/office/officeart/2018/2/layout/IconVerticalSolidList"/>
    <dgm:cxn modelId="{9097627C-FAEF-409F-BD50-4A303652E66A}" type="presParOf" srcId="{BBB5EE06-EDF8-41BB-B38A-75BA74195339}" destId="{BD3976FF-3460-411F-BC23-D0B68261F465}" srcOrd="0" destOrd="0" presId="urn:microsoft.com/office/officeart/2018/2/layout/IconVerticalSolidList"/>
    <dgm:cxn modelId="{7EA42AAF-6359-4867-AE6C-C30C7C5F0555}" type="presParOf" srcId="{BBB5EE06-EDF8-41BB-B38A-75BA74195339}" destId="{55596134-9829-4D70-890A-C69BBF81D77E}" srcOrd="1" destOrd="0" presId="urn:microsoft.com/office/officeart/2018/2/layout/IconVerticalSolidList"/>
    <dgm:cxn modelId="{5A278ADD-AF1E-4911-814B-BDA1BDB8404D}" type="presParOf" srcId="{BBB5EE06-EDF8-41BB-B38A-75BA74195339}" destId="{EF52B154-BE74-4151-893E-30A55BCE1232}" srcOrd="2" destOrd="0" presId="urn:microsoft.com/office/officeart/2018/2/layout/IconVerticalSolidList"/>
    <dgm:cxn modelId="{40A591BF-7B9B-4023-ACAB-4F22CB1DD5DA}" type="presParOf" srcId="{BBB5EE06-EDF8-41BB-B38A-75BA74195339}" destId="{317AA252-427D-40A4-8C7D-92392117FEF6}" srcOrd="3" destOrd="0" presId="urn:microsoft.com/office/officeart/2018/2/layout/IconVerticalSolidList"/>
    <dgm:cxn modelId="{8545223D-D91B-45BE-B905-01C185AEAD4E}" type="presParOf" srcId="{44164630-2F05-47D6-AD96-D9713C7C94EA}" destId="{DB828AB6-BF3C-4FBC-936A-ABF577D4A72E}" srcOrd="1" destOrd="0" presId="urn:microsoft.com/office/officeart/2018/2/layout/IconVerticalSolidList"/>
    <dgm:cxn modelId="{8AF86C18-6B41-46CE-A74B-4036D19ED908}" type="presParOf" srcId="{44164630-2F05-47D6-AD96-D9713C7C94EA}" destId="{2862063A-01C9-45B8-BC29-0877E16269D6}" srcOrd="2" destOrd="0" presId="urn:microsoft.com/office/officeart/2018/2/layout/IconVerticalSolidList"/>
    <dgm:cxn modelId="{6235B7F2-B30B-4D94-8B20-047BDC3B7C61}" type="presParOf" srcId="{2862063A-01C9-45B8-BC29-0877E16269D6}" destId="{5DD1A591-E379-4123-AFEF-0E0E1C78A6C8}" srcOrd="0" destOrd="0" presId="urn:microsoft.com/office/officeart/2018/2/layout/IconVerticalSolidList"/>
    <dgm:cxn modelId="{8ED0C6EB-278D-4C6E-AF9C-2EFB4E4FF6D8}" type="presParOf" srcId="{2862063A-01C9-45B8-BC29-0877E16269D6}" destId="{FCE68459-8AC8-4D4B-8B2A-B85347F651AB}" srcOrd="1" destOrd="0" presId="urn:microsoft.com/office/officeart/2018/2/layout/IconVerticalSolidList"/>
    <dgm:cxn modelId="{BFA59C9B-9F41-432A-8CC8-5116AFF89457}" type="presParOf" srcId="{2862063A-01C9-45B8-BC29-0877E16269D6}" destId="{7840CE1B-2464-4289-B418-12904C5D46CE}" srcOrd="2" destOrd="0" presId="urn:microsoft.com/office/officeart/2018/2/layout/IconVerticalSolidList"/>
    <dgm:cxn modelId="{535808B3-02F1-44E7-BB38-80CDFBAD0FF3}" type="presParOf" srcId="{2862063A-01C9-45B8-BC29-0877E16269D6}" destId="{0F75F18A-3C22-462D-9DAB-5E8D88D9A51B}" srcOrd="3" destOrd="0" presId="urn:microsoft.com/office/officeart/2018/2/layout/IconVerticalSolidList"/>
    <dgm:cxn modelId="{968D6386-9B26-444E-9B0C-A6687AF944D4}" type="presParOf" srcId="{44164630-2F05-47D6-AD96-D9713C7C94EA}" destId="{AC2B0169-D740-4583-96BE-D8F87AC7FE01}" srcOrd="3" destOrd="0" presId="urn:microsoft.com/office/officeart/2018/2/layout/IconVerticalSolidList"/>
    <dgm:cxn modelId="{68D30BAE-B4D8-4407-AB26-D926DA8752E5}" type="presParOf" srcId="{44164630-2F05-47D6-AD96-D9713C7C94EA}" destId="{9602AFE8-70EE-42FC-9CD5-A2E6AA3E2091}" srcOrd="4" destOrd="0" presId="urn:microsoft.com/office/officeart/2018/2/layout/IconVerticalSolidList"/>
    <dgm:cxn modelId="{F3093F19-548F-41A2-BC6A-C47140175B48}" type="presParOf" srcId="{9602AFE8-70EE-42FC-9CD5-A2E6AA3E2091}" destId="{B231036C-5FBE-4605-8393-F1B6359EE169}" srcOrd="0" destOrd="0" presId="urn:microsoft.com/office/officeart/2018/2/layout/IconVerticalSolidList"/>
    <dgm:cxn modelId="{F3392A23-61E9-4526-9CE7-90423CA68EF0}" type="presParOf" srcId="{9602AFE8-70EE-42FC-9CD5-A2E6AA3E2091}" destId="{A64BFE9C-AA80-43CE-8FF6-8D33BAD07C57}" srcOrd="1" destOrd="0" presId="urn:microsoft.com/office/officeart/2018/2/layout/IconVerticalSolidList"/>
    <dgm:cxn modelId="{BAC09126-24C7-4AEE-9AF1-028E07E7541F}" type="presParOf" srcId="{9602AFE8-70EE-42FC-9CD5-A2E6AA3E2091}" destId="{2D725CFB-B072-491A-B436-3AD21D0542FE}" srcOrd="2" destOrd="0" presId="urn:microsoft.com/office/officeart/2018/2/layout/IconVerticalSolidList"/>
    <dgm:cxn modelId="{CAB1F890-0ACC-4A3F-9D86-85D0981D31DD}"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main"/>
    </a:ext>
  </dgm:extLst>
</dgm:dataModel>
</file>

<file path=ppt/diagrams/data8.xml><?xml version="1.0" encoding="utf-8"?>
<dgm:dataModel xmlns:dgm="http://schemas.openxmlformats.org/drawingml/2006/diagram" xmlns:a="http://schemas.openxmlformats.org/drawingml/2006/main">
  <dgm:ptLst>
    <dgm:pt modelId="{53001724-5C5A-402A-B907-ECA89FAFA97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a:p>
      </dgm:t>
    </dgm:pt>
    <dgm:pt modelId="{A1BB3DDB-A2CF-407F-9044-E3AC1B808421}" type="parTrans" cxnId="{98DE81A1-18DE-4397-8F74-DD8E0BFE6CFD}">
      <dgm:prSet/>
      <dgm:spPr/>
      <dgm:t>
        <a:bodyPr/>
        <a:lstStyle/>
        <a:p>
          <a:endParaRPr lang="en-US"/>
        </a:p>
      </dgm:t>
    </dgm:pt>
    <dgm:pt modelId="{6FA86730-1CE5-4EBE-A9BA-FC19829C945A}">
      <dgm:prSet phldrT="[Text]" custT="1"/>
      <dgm:spPr>
        <a:noFill/>
        <a:ln>
          <a:noFill/>
        </a:ln>
      </dgm:spPr>
      <dgm:t>
        <a:bodyPr/>
        <a:lstStyle/>
        <a:p>
          <a:pPr>
            <a:lnSpc>
              <a:spcPct val="100000"/>
            </a:lnSpc>
          </a:pPr>
          <a:r>
            <a:rPr lang="cy" sz="1500" b="0" i="0" u="none" strike="noStrike" cap="none" baseline="0">
              <a:solidFill>
                <a:srgbClr val="FFFFFF"/>
              </a:solidFill>
              <a:effectLst/>
              <a:uFill>
                <a:solidFill>
                  <a:prstClr val="black">
                    <a:alpha val="0"/>
                  </a:prstClr>
                </a:solidFill>
              </a:uFill>
              <a:latin typeface="Century Gothic"/>
              <a:ea typeface="Century Gothic"/>
              <a:cs typeface="Century Gothic"/>
            </a:rPr>
            <a:t>Ymgynghori</a:t>
          </a:r>
        </a:p>
      </dgm:t>
    </dgm:pt>
    <dgm:pt modelId="{F397379E-0BDA-46CE-8393-B1D10C55E1BA}" type="sibTrans" cxnId="{98DE81A1-18DE-4397-8F74-DD8E0BFE6CFD}">
      <dgm:prSet/>
      <dgm:spPr/>
      <dgm:t>
        <a:bodyPr/>
        <a:lstStyle/>
        <a:p>
          <a:endParaRPr lang="en-US"/>
        </a:p>
      </dgm:t>
    </dgm:pt>
    <dgm:pt modelId="{4C63E530-1425-407B-8508-FAC57680DEF0}" type="parTrans" cxnId="{E7983D55-CDE9-4660-803D-677FC8C0E43E}">
      <dgm:prSet/>
      <dgm:spPr/>
      <dgm:t>
        <a:bodyPr/>
        <a:lstStyle/>
        <a:p>
          <a:endParaRPr lang="en-US"/>
        </a:p>
      </dgm:t>
    </dgm:pt>
    <dgm:pt modelId="{6ABE9384-859D-4C4C-B983-2B1E39A8B348}">
      <dgm:prSet phldrT="[Text]" custT="1"/>
      <dgm:spPr>
        <a:noFill/>
        <a:ln>
          <a:noFill/>
        </a:ln>
      </dgm:spPr>
      <dgm:t>
        <a:bodyPr/>
        <a:lstStyle/>
        <a:p>
          <a:pPr>
            <a:lnSpc>
              <a:spcPct val="100000"/>
            </a:lnSpc>
          </a:pPr>
          <a:r>
            <a:rPr lang="cy" sz="1500" b="0" i="0" u="none" strike="noStrike" cap="none" baseline="0">
              <a:solidFill>
                <a:srgbClr val="FFFFFF"/>
              </a:solidFill>
              <a:effectLst/>
              <a:uFill>
                <a:solidFill>
                  <a:prstClr val="black">
                    <a:alpha val="0"/>
                  </a:prstClr>
                </a:solidFill>
              </a:uFill>
              <a:latin typeface="Century Gothic"/>
              <a:ea typeface="Century Gothic"/>
              <a:cs typeface="Century Gothic"/>
            </a:rPr>
            <a:t>Ystyriaeth </a:t>
          </a:r>
        </a:p>
      </dgm:t>
    </dgm:pt>
    <dgm:pt modelId="{012549DD-A1CA-4571-A981-CFD78093EB20}" type="sibTrans" cxnId="{E7983D55-CDE9-4660-803D-677FC8C0E43E}">
      <dgm:prSet/>
      <dgm:spPr/>
      <dgm:t>
        <a:bodyPr/>
        <a:lstStyle/>
        <a:p>
          <a:endParaRPr lang="en-US"/>
        </a:p>
      </dgm:t>
    </dgm:pt>
    <dgm:pt modelId="{51AC1870-5B81-422A-9A2E-E1F58EF50843}" type="parTrans" cxnId="{96CF01D8-3D59-4BFB-B29F-FD251C4C81F8}">
      <dgm:prSet/>
      <dgm:spPr/>
      <dgm:t>
        <a:bodyPr/>
        <a:lstStyle/>
        <a:p>
          <a:endParaRPr lang="en-US"/>
        </a:p>
      </dgm:t>
    </dgm:pt>
    <dgm:pt modelId="{F7214975-5AC4-4CF8-9015-322498751A8A}">
      <dgm:prSet phldrT="[Text]" custT="1"/>
      <dgm:spPr>
        <a:noFill/>
        <a:ln>
          <a:noFill/>
        </a:ln>
      </dgm:spPr>
      <dgm:t>
        <a:bodyPr/>
        <a:lstStyle/>
        <a:p>
          <a:pPr>
            <a:lnSpc>
              <a:spcPct val="100000"/>
            </a:lnSpc>
          </a:pPr>
          <a:r>
            <a:rPr lang="cy" sz="1500" b="0" i="0" u="none" strike="noStrike" cap="none" baseline="0">
              <a:solidFill>
                <a:srgbClr val="FFFFFF"/>
              </a:solidFill>
              <a:effectLst/>
              <a:uFill>
                <a:solidFill>
                  <a:prstClr val="black">
                    <a:alpha val="0"/>
                  </a:prstClr>
                </a:solidFill>
              </a:uFill>
              <a:latin typeface="Century Gothic"/>
              <a:ea typeface="Century Gothic"/>
              <a:cs typeface="Century Gothic"/>
            </a:rPr>
            <a:t>Cynllunio</a:t>
          </a:r>
        </a:p>
      </dgm:t>
    </dgm:pt>
    <dgm:pt modelId="{CE7BE2A3-5633-4666-BB75-6164E26282D5}" type="sibTrans" cxnId="{96CF01D8-3D59-4BFB-B29F-FD251C4C81F8}">
      <dgm:prSet/>
      <dgm:spPr/>
      <dgm:t>
        <a:bodyPr/>
        <a:lstStyle/>
        <a:p>
          <a:endParaRPr lang="en-US"/>
        </a:p>
      </dgm:t>
    </dgm:pt>
    <dgm:pt modelId="{44164630-2F05-47D6-AD96-D9713C7C94EA}" type="pres">
      <dgm:prSet presAssocID="{53001724-5C5A-402A-B907-ECA89FAFA97F}" presName="root" presStyleCnt="0">
        <dgm:presLayoutVars>
          <dgm:dir/>
          <dgm:resizeHandles val="exact"/>
        </dgm:presLayoutVars>
      </dgm:prSet>
      <dgm:spPr/>
    </dgm:pt>
    <dgm:pt modelId="{BBB5EE06-EDF8-41BB-B38A-75BA74195339}" type="pres">
      <dgm:prSet presAssocID="{6FA86730-1CE5-4EBE-A9BA-FC19829C945A}" presName="compNode" presStyleCnt="0"/>
      <dgm:spPr/>
    </dgm:pt>
    <dgm:pt modelId="{BD3976FF-3460-411F-BC23-D0B68261F465}" type="pres">
      <dgm:prSet presAssocID="{6FA86730-1CE5-4EBE-A9BA-FC19829C945A}" presName="bgRect" presStyleLbl="bgShp" presStyleIdx="0" presStyleCnt="3"/>
      <dgm:spPr>
        <a:solidFill>
          <a:schemeClr val="bg1">
            <a:lumMod val="95000"/>
            <a:hueOff val="0"/>
            <a:satOff val="0"/>
            <a:lumOff val="0"/>
            <a:alphaOff val="0"/>
          </a:schemeClr>
        </a:solidFill>
        <a:ln>
          <a:noFill/>
        </a:ln>
      </dgm:spPr>
    </dgm:pt>
    <dgm:pt modelId="{55596134-9829-4D70-890A-C69BBF81D77E}" type="pres">
      <dgm:prSet presAssocID="{6FA86730-1CE5-4EBE-A9BA-FC19829C94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EF52B154-BE74-4151-893E-30A55BCE1232}" type="pres">
      <dgm:prSet presAssocID="{6FA86730-1CE5-4EBE-A9BA-FC19829C945A}" presName="spaceRect" presStyleCnt="0"/>
      <dgm:spPr/>
    </dgm:pt>
    <dgm:pt modelId="{317AA252-427D-40A4-8C7D-92392117FEF6}" type="pres">
      <dgm:prSet presAssocID="{6FA86730-1CE5-4EBE-A9BA-FC19829C945A}" presName="parTx" presStyleLbl="revTx" presStyleIdx="0" presStyleCnt="3">
        <dgm:presLayoutVars>
          <dgm:chMax val="0"/>
          <dgm:chPref val="0"/>
        </dgm:presLayoutVars>
      </dgm:prSet>
      <dgm:spPr/>
    </dgm:pt>
    <dgm:pt modelId="{DB828AB6-BF3C-4FBC-936A-ABF577D4A72E}" type="pres">
      <dgm:prSet presAssocID="{F397379E-0BDA-46CE-8393-B1D10C55E1BA}" presName="sibTrans" presStyleCnt="0"/>
      <dgm:spPr/>
    </dgm:pt>
    <dgm:pt modelId="{2862063A-01C9-45B8-BC29-0877E16269D6}" type="pres">
      <dgm:prSet presAssocID="{6ABE9384-859D-4C4C-B983-2B1E39A8B348}" presName="compNode" presStyleCnt="0"/>
      <dgm:spPr/>
    </dgm:pt>
    <dgm:pt modelId="{5DD1A591-E379-4123-AFEF-0E0E1C78A6C8}" type="pres">
      <dgm:prSet presAssocID="{6ABE9384-859D-4C4C-B983-2B1E39A8B348}" presName="bgRect" presStyleLbl="bgShp" presStyleIdx="1" presStyleCnt="3"/>
      <dgm:spPr>
        <a:solidFill>
          <a:schemeClr val="bg1">
            <a:lumMod val="95000"/>
            <a:hueOff val="0"/>
            <a:satOff val="0"/>
            <a:lumOff val="0"/>
            <a:alphaOff val="0"/>
          </a:schemeClr>
        </a:solidFill>
        <a:ln>
          <a:noFill/>
        </a:ln>
      </dgm:spPr>
    </dgm:pt>
    <dgm:pt modelId="{FCE68459-8AC8-4D4B-8B2A-B85347F651AB}" type="pres">
      <dgm:prSet presAssocID="{6ABE9384-859D-4C4C-B983-2B1E39A8B3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7840CE1B-2464-4289-B418-12904C5D46CE}" type="pres">
      <dgm:prSet presAssocID="{6ABE9384-859D-4C4C-B983-2B1E39A8B348}" presName="spaceRect" presStyleCnt="0"/>
      <dgm:spPr/>
    </dgm:pt>
    <dgm:pt modelId="{0F75F18A-3C22-462D-9DAB-5E8D88D9A51B}" type="pres">
      <dgm:prSet presAssocID="{6ABE9384-859D-4C4C-B983-2B1E39A8B348}" presName="parTx" presStyleLbl="revTx" presStyleIdx="1" presStyleCnt="3">
        <dgm:presLayoutVars>
          <dgm:chMax val="0"/>
          <dgm:chPref val="0"/>
        </dgm:presLayoutVars>
      </dgm:prSet>
      <dgm:spPr/>
    </dgm:pt>
    <dgm:pt modelId="{AC2B0169-D740-4583-96BE-D8F87AC7FE01}" type="pres">
      <dgm:prSet presAssocID="{012549DD-A1CA-4571-A981-CFD78093EB20}" presName="sibTrans" presStyleCnt="0"/>
      <dgm:spPr/>
    </dgm:pt>
    <dgm:pt modelId="{9602AFE8-70EE-42FC-9CD5-A2E6AA3E2091}" type="pres">
      <dgm:prSet presAssocID="{F7214975-5AC4-4CF8-9015-322498751A8A}" presName="compNode" presStyleCnt="0"/>
      <dgm:spPr/>
    </dgm:pt>
    <dgm:pt modelId="{B231036C-5FBE-4605-8393-F1B6359EE169}" type="pres">
      <dgm:prSet presAssocID="{F7214975-5AC4-4CF8-9015-322498751A8A}" presName="bgRect" presStyleLbl="bgShp" presStyleIdx="2" presStyleCnt="3"/>
      <dgm:spPr>
        <a:solidFill>
          <a:schemeClr val="bg1">
            <a:lumMod val="95000"/>
            <a:hueOff val="0"/>
            <a:satOff val="0"/>
            <a:lumOff val="0"/>
            <a:alphaOff val="0"/>
          </a:schemeClr>
        </a:solidFill>
        <a:ln>
          <a:noFill/>
        </a:ln>
      </dgm:spPr>
    </dgm:pt>
    <dgm:pt modelId="{A64BFE9C-AA80-43CE-8FF6-8D33BAD07C57}" type="pres">
      <dgm:prSet presAssocID="{F7214975-5AC4-4CF8-9015-322498751A8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2D725CFB-B072-491A-B436-3AD21D0542FE}" type="pres">
      <dgm:prSet presAssocID="{F7214975-5AC4-4CF8-9015-322498751A8A}" presName="spaceRect" presStyleCnt="0"/>
      <dgm:spPr/>
    </dgm:pt>
    <dgm:pt modelId="{556AE736-B6E0-4DC7-8429-5ADFCF947C4F}" type="pres">
      <dgm:prSet presAssocID="{F7214975-5AC4-4CF8-9015-322498751A8A}" presName="parTx" presStyleLbl="revTx" presStyleIdx="2" presStyleCnt="3">
        <dgm:presLayoutVars>
          <dgm:chMax val="0"/>
          <dgm:chPref val="0"/>
        </dgm:presLayoutVars>
      </dgm:prSet>
      <dgm:spPr/>
    </dgm:pt>
  </dgm:ptLst>
  <dgm:cxnLst>
    <dgm:cxn modelId="{D0E86272-6CD8-4761-8688-61AD5ECC0F28}" type="presOf" srcId="{F7214975-5AC4-4CF8-9015-322498751A8A}" destId="{556AE736-B6E0-4DC7-8429-5ADFCF947C4F}" srcOrd="0" destOrd="0" presId="urn:microsoft.com/office/officeart/2018/2/layout/IconVerticalSolidList"/>
    <dgm:cxn modelId="{A4AD4453-8956-43C2-AF1D-B0EC05B72F2F}" type="presOf" srcId="{53001724-5C5A-402A-B907-ECA89FAFA97F}" destId="{44164630-2F05-47D6-AD96-D9713C7C94EA}" srcOrd="0" destOrd="0" presId="urn:microsoft.com/office/officeart/2018/2/layout/IconVerticalSolidList"/>
    <dgm:cxn modelId="{E7983D55-CDE9-4660-803D-677FC8C0E43E}" srcId="{53001724-5C5A-402A-B907-ECA89FAFA97F}" destId="{6ABE9384-859D-4C4C-B983-2B1E39A8B348}" srcOrd="1" destOrd="0" parTransId="{4C63E530-1425-407B-8508-FAC57680DEF0}" sibTransId="{012549DD-A1CA-4571-A981-CFD78093EB20}"/>
    <dgm:cxn modelId="{9E72F485-E384-4508-AC27-3508F1B41020}" type="presOf" srcId="{6ABE9384-859D-4C4C-B983-2B1E39A8B348}" destId="{0F75F18A-3C22-462D-9DAB-5E8D88D9A51B}" srcOrd="0" destOrd="0" presId="urn:microsoft.com/office/officeart/2018/2/layout/IconVerticalSolidList"/>
    <dgm:cxn modelId="{10D7358C-10E4-4567-B672-3E87C2CB3D85}" type="presOf" srcId="{6FA86730-1CE5-4EBE-A9BA-FC19829C945A}" destId="{317AA252-427D-40A4-8C7D-92392117FEF6}" srcOrd="0" destOrd="0" presId="urn:microsoft.com/office/officeart/2018/2/layout/IconVerticalSolidList"/>
    <dgm:cxn modelId="{98DE81A1-18DE-4397-8F74-DD8E0BFE6CFD}" srcId="{53001724-5C5A-402A-B907-ECA89FAFA97F}" destId="{6FA86730-1CE5-4EBE-A9BA-FC19829C945A}" srcOrd="0" destOrd="0" parTransId="{A1BB3DDB-A2CF-407F-9044-E3AC1B808421}" sibTransId="{F397379E-0BDA-46CE-8393-B1D10C55E1BA}"/>
    <dgm:cxn modelId="{96CF01D8-3D59-4BFB-B29F-FD251C4C81F8}" srcId="{53001724-5C5A-402A-B907-ECA89FAFA97F}" destId="{F7214975-5AC4-4CF8-9015-322498751A8A}" srcOrd="2" destOrd="0" parTransId="{51AC1870-5B81-422A-9A2E-E1F58EF50843}" sibTransId="{CE7BE2A3-5633-4666-BB75-6164E26282D5}"/>
    <dgm:cxn modelId="{1CDA7320-FF6F-4D9C-AEFC-F32F5C0C0DF0}" type="presParOf" srcId="{44164630-2F05-47D6-AD96-D9713C7C94EA}" destId="{BBB5EE06-EDF8-41BB-B38A-75BA74195339}" srcOrd="0" destOrd="0" presId="urn:microsoft.com/office/officeart/2018/2/layout/IconVerticalSolidList"/>
    <dgm:cxn modelId="{613B0053-8A12-4695-A847-45B4978EF0D0}" type="presParOf" srcId="{BBB5EE06-EDF8-41BB-B38A-75BA74195339}" destId="{BD3976FF-3460-411F-BC23-D0B68261F465}" srcOrd="0" destOrd="0" presId="urn:microsoft.com/office/officeart/2018/2/layout/IconVerticalSolidList"/>
    <dgm:cxn modelId="{A6BB5F45-21A9-4BCD-808A-76AF7F633914}" type="presParOf" srcId="{BBB5EE06-EDF8-41BB-B38A-75BA74195339}" destId="{55596134-9829-4D70-890A-C69BBF81D77E}" srcOrd="1" destOrd="0" presId="urn:microsoft.com/office/officeart/2018/2/layout/IconVerticalSolidList"/>
    <dgm:cxn modelId="{971E55A7-04B8-4DFD-B661-0E9E3BE9B045}" type="presParOf" srcId="{BBB5EE06-EDF8-41BB-B38A-75BA74195339}" destId="{EF52B154-BE74-4151-893E-30A55BCE1232}" srcOrd="2" destOrd="0" presId="urn:microsoft.com/office/officeart/2018/2/layout/IconVerticalSolidList"/>
    <dgm:cxn modelId="{F881EB72-8D38-4580-BD7B-622AB1770D02}" type="presParOf" srcId="{BBB5EE06-EDF8-41BB-B38A-75BA74195339}" destId="{317AA252-427D-40A4-8C7D-92392117FEF6}" srcOrd="3" destOrd="0" presId="urn:microsoft.com/office/officeart/2018/2/layout/IconVerticalSolidList"/>
    <dgm:cxn modelId="{D3DC56D7-89CF-42A0-8572-038D4FC9C033}" type="presParOf" srcId="{44164630-2F05-47D6-AD96-D9713C7C94EA}" destId="{DB828AB6-BF3C-4FBC-936A-ABF577D4A72E}" srcOrd="1" destOrd="0" presId="urn:microsoft.com/office/officeart/2018/2/layout/IconVerticalSolidList"/>
    <dgm:cxn modelId="{9C94FDCF-7F3D-492D-A23C-61563C102541}" type="presParOf" srcId="{44164630-2F05-47D6-AD96-D9713C7C94EA}" destId="{2862063A-01C9-45B8-BC29-0877E16269D6}" srcOrd="2" destOrd="0" presId="urn:microsoft.com/office/officeart/2018/2/layout/IconVerticalSolidList"/>
    <dgm:cxn modelId="{A50470DF-C05B-44D0-AD1A-B493281EC6FE}" type="presParOf" srcId="{2862063A-01C9-45B8-BC29-0877E16269D6}" destId="{5DD1A591-E379-4123-AFEF-0E0E1C78A6C8}" srcOrd="0" destOrd="0" presId="urn:microsoft.com/office/officeart/2018/2/layout/IconVerticalSolidList"/>
    <dgm:cxn modelId="{8EF9B83A-4A33-4A06-9BCD-20B5199E9050}" type="presParOf" srcId="{2862063A-01C9-45B8-BC29-0877E16269D6}" destId="{FCE68459-8AC8-4D4B-8B2A-B85347F651AB}" srcOrd="1" destOrd="0" presId="urn:microsoft.com/office/officeart/2018/2/layout/IconVerticalSolidList"/>
    <dgm:cxn modelId="{91030154-58C9-44F7-8C07-B6E9D5672911}" type="presParOf" srcId="{2862063A-01C9-45B8-BC29-0877E16269D6}" destId="{7840CE1B-2464-4289-B418-12904C5D46CE}" srcOrd="2" destOrd="0" presId="urn:microsoft.com/office/officeart/2018/2/layout/IconVerticalSolidList"/>
    <dgm:cxn modelId="{84B56C8C-8037-45ED-B893-931A3CE483AB}" type="presParOf" srcId="{2862063A-01C9-45B8-BC29-0877E16269D6}" destId="{0F75F18A-3C22-462D-9DAB-5E8D88D9A51B}" srcOrd="3" destOrd="0" presId="urn:microsoft.com/office/officeart/2018/2/layout/IconVerticalSolidList"/>
    <dgm:cxn modelId="{2716C2E1-1905-451A-B315-F80805393A99}" type="presParOf" srcId="{44164630-2F05-47D6-AD96-D9713C7C94EA}" destId="{AC2B0169-D740-4583-96BE-D8F87AC7FE01}" srcOrd="3" destOrd="0" presId="urn:microsoft.com/office/officeart/2018/2/layout/IconVerticalSolidList"/>
    <dgm:cxn modelId="{0EA4B745-39D7-45D2-A9B4-72CFF9000AB2}" type="presParOf" srcId="{44164630-2F05-47D6-AD96-D9713C7C94EA}" destId="{9602AFE8-70EE-42FC-9CD5-A2E6AA3E2091}" srcOrd="4" destOrd="0" presId="urn:microsoft.com/office/officeart/2018/2/layout/IconVerticalSolidList"/>
    <dgm:cxn modelId="{56492C4C-8E67-488D-A32D-0468DB3544DE}" type="presParOf" srcId="{9602AFE8-70EE-42FC-9CD5-A2E6AA3E2091}" destId="{B231036C-5FBE-4605-8393-F1B6359EE169}" srcOrd="0" destOrd="0" presId="urn:microsoft.com/office/officeart/2018/2/layout/IconVerticalSolidList"/>
    <dgm:cxn modelId="{491D0EB2-05E6-4209-A31B-2A1EC0C32FD5}" type="presParOf" srcId="{9602AFE8-70EE-42FC-9CD5-A2E6AA3E2091}" destId="{A64BFE9C-AA80-43CE-8FF6-8D33BAD07C57}" srcOrd="1" destOrd="0" presId="urn:microsoft.com/office/officeart/2018/2/layout/IconVerticalSolidList"/>
    <dgm:cxn modelId="{554BD8B3-F8A2-4F25-8F7D-986E341F056F}" type="presParOf" srcId="{9602AFE8-70EE-42FC-9CD5-A2E6AA3E2091}" destId="{2D725CFB-B072-491A-B436-3AD21D0542FE}" srcOrd="2" destOrd="0" presId="urn:microsoft.com/office/officeart/2018/2/layout/IconVerticalSolidList"/>
    <dgm:cxn modelId="{18FDB560-069B-4D95-9D19-DE6335AAEE8E}" type="presParOf" srcId="{9602AFE8-70EE-42FC-9CD5-A2E6AA3E2091}" destId="{556AE736-B6E0-4DC7-8429-5ADFCF947C4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main"/>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216"/>
          <a:ext cx="2216617" cy="50631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53159" y="114136"/>
          <a:ext cx="278472" cy="27847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584791" y="216"/>
          <a:ext cx="1631825" cy="506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585" tIns="53585" rIns="53585" bIns="53585" numCol="1" spcCol="1270" anchor="ctr" anchorCtr="0">
          <a:noAutofit/>
        </a:bodyPr>
        <a:lstStyle/>
        <a:p>
          <a:pPr marL="0" lvl="0" indent="0" algn="l" defTabSz="755650">
            <a:lnSpc>
              <a:spcPct val="100000"/>
            </a:lnSpc>
            <a:spcBef>
              <a:spcPct val="0"/>
            </a:spcBef>
            <a:spcAft>
              <a:spcPct val="35000"/>
            </a:spcAft>
            <a:buNone/>
          </a:pPr>
          <a:r>
            <a:rPr lang="cy" sz="1700" b="0" i="0" u="none" strike="noStrike" kern="1200" cap="none" baseline="0">
              <a:solidFill>
                <a:srgbClr val="FFFFFF"/>
              </a:solidFill>
              <a:effectLst/>
              <a:uFill>
                <a:solidFill>
                  <a:prstClr val="black">
                    <a:alpha val="0"/>
                  </a:prstClr>
                </a:solidFill>
              </a:uFill>
              <a:latin typeface="Century Gothic"/>
              <a:ea typeface="Century Gothic"/>
              <a:cs typeface="Century Gothic"/>
            </a:rPr>
            <a:t>Ymgynghori</a:t>
          </a:r>
        </a:p>
      </dsp:txBody>
      <dsp:txXfrm>
        <a:off x="584791" y="216"/>
        <a:ext cx="1631825" cy="506313"/>
      </dsp:txXfrm>
    </dsp:sp>
    <dsp:sp modelId="{5DD1A591-E379-4123-AFEF-0E0E1C78A6C8}">
      <dsp:nvSpPr>
        <dsp:cNvPr id="0" name=""/>
        <dsp:cNvSpPr/>
      </dsp:nvSpPr>
      <dsp:spPr>
        <a:xfrm>
          <a:off x="0" y="633107"/>
          <a:ext cx="2216617" cy="50631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53159" y="747028"/>
          <a:ext cx="278472" cy="27847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584791" y="633107"/>
          <a:ext cx="1631825" cy="506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585" tIns="53585" rIns="53585" bIns="53585" numCol="1" spcCol="1270" anchor="ctr" anchorCtr="0">
          <a:noAutofit/>
        </a:bodyPr>
        <a:lstStyle/>
        <a:p>
          <a:pPr marL="0" lvl="0" indent="0" algn="l" defTabSz="755650">
            <a:lnSpc>
              <a:spcPct val="100000"/>
            </a:lnSpc>
            <a:spcBef>
              <a:spcPct val="0"/>
            </a:spcBef>
            <a:spcAft>
              <a:spcPct val="35000"/>
            </a:spcAft>
            <a:buNone/>
          </a:pPr>
          <a:r>
            <a:rPr lang="cy" sz="1700" b="0" i="0" u="none" strike="noStrike" kern="1200" cap="none" baseline="0">
              <a:solidFill>
                <a:srgbClr val="FFFFFF"/>
              </a:solidFill>
              <a:effectLst/>
              <a:uFill>
                <a:solidFill>
                  <a:prstClr val="black">
                    <a:alpha val="0"/>
                  </a:prstClr>
                </a:solidFill>
              </a:uFill>
              <a:latin typeface="Century Gothic"/>
              <a:ea typeface="Century Gothic"/>
              <a:cs typeface="Century Gothic"/>
            </a:rPr>
            <a:t>Ystyriaeth </a:t>
          </a:r>
        </a:p>
      </dsp:txBody>
      <dsp:txXfrm>
        <a:off x="584791" y="633107"/>
        <a:ext cx="1631825" cy="506313"/>
      </dsp:txXfrm>
    </dsp:sp>
    <dsp:sp modelId="{B231036C-5FBE-4605-8393-F1B6359EE169}">
      <dsp:nvSpPr>
        <dsp:cNvPr id="0" name=""/>
        <dsp:cNvSpPr/>
      </dsp:nvSpPr>
      <dsp:spPr>
        <a:xfrm>
          <a:off x="0" y="1265999"/>
          <a:ext cx="2216617" cy="50631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53159" y="1379919"/>
          <a:ext cx="278472" cy="27847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584791" y="1265999"/>
          <a:ext cx="1631825" cy="5063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585" tIns="53585" rIns="53585" bIns="53585" numCol="1" spcCol="1270" anchor="ctr" anchorCtr="0">
          <a:noAutofit/>
        </a:bodyPr>
        <a:lstStyle/>
        <a:p>
          <a:pPr marL="0" lvl="0" indent="0" algn="l" defTabSz="755650">
            <a:lnSpc>
              <a:spcPct val="100000"/>
            </a:lnSpc>
            <a:spcBef>
              <a:spcPct val="0"/>
            </a:spcBef>
            <a:spcAft>
              <a:spcPct val="35000"/>
            </a:spcAft>
            <a:buNone/>
          </a:pPr>
          <a:r>
            <a:rPr lang="cy" sz="1700" b="0" i="0" u="none" strike="noStrike" kern="1200" cap="none" baseline="0">
              <a:solidFill>
                <a:srgbClr val="FFFFFF"/>
              </a:solidFill>
              <a:effectLst/>
              <a:uFill>
                <a:solidFill>
                  <a:prstClr val="black">
                    <a:alpha val="0"/>
                  </a:prstClr>
                </a:solidFill>
              </a:uFill>
              <a:latin typeface="Century Gothic"/>
              <a:ea typeface="Century Gothic"/>
              <a:cs typeface="Century Gothic"/>
            </a:rPr>
            <a:t>Cynllunio</a:t>
          </a:r>
        </a:p>
      </dsp:txBody>
      <dsp:txXfrm>
        <a:off x="584791" y="1265999"/>
        <a:ext cx="1631825" cy="5063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288"/>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204111" y="152106"/>
          <a:ext cx="371112" cy="3711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779335" y="288"/>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cy" sz="1400" b="0" i="0" u="none" strike="noStrike" kern="1200" cap="none" baseline="0">
              <a:solidFill>
                <a:srgbClr val="FFFFFF"/>
              </a:solidFill>
              <a:effectLst/>
              <a:uFill>
                <a:solidFill>
                  <a:prstClr val="black">
                    <a:alpha val="0"/>
                  </a:prstClr>
                </a:solidFill>
              </a:uFill>
              <a:latin typeface="Century Gothic"/>
              <a:ea typeface="Century Gothic"/>
              <a:cs typeface="Century Gothic"/>
            </a:rPr>
            <a:t>Ymgynghori</a:t>
          </a:r>
        </a:p>
      </dsp:txBody>
      <dsp:txXfrm>
        <a:off x="779335" y="288"/>
        <a:ext cx="1414987" cy="674749"/>
      </dsp:txXfrm>
    </dsp:sp>
    <dsp:sp modelId="{5DD1A591-E379-4123-AFEF-0E0E1C78A6C8}">
      <dsp:nvSpPr>
        <dsp:cNvPr id="0" name=""/>
        <dsp:cNvSpPr/>
      </dsp:nvSpPr>
      <dsp:spPr>
        <a:xfrm>
          <a:off x="0" y="843725"/>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204111" y="995543"/>
          <a:ext cx="371112" cy="3711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779335" y="843725"/>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cy" sz="1400" b="0" i="0" u="none" strike="noStrike" kern="1200" cap="none" baseline="0">
              <a:solidFill>
                <a:srgbClr val="FFFFFF"/>
              </a:solidFill>
              <a:effectLst/>
              <a:uFill>
                <a:solidFill>
                  <a:prstClr val="black">
                    <a:alpha val="0"/>
                  </a:prstClr>
                </a:solidFill>
              </a:uFill>
              <a:latin typeface="Century Gothic"/>
              <a:ea typeface="Century Gothic"/>
              <a:cs typeface="Century Gothic"/>
            </a:rPr>
            <a:t>Ystyriaeth </a:t>
          </a:r>
        </a:p>
      </dsp:txBody>
      <dsp:txXfrm>
        <a:off x="779335" y="843725"/>
        <a:ext cx="1414987" cy="674749"/>
      </dsp:txXfrm>
    </dsp:sp>
    <dsp:sp modelId="{B231036C-5FBE-4605-8393-F1B6359EE169}">
      <dsp:nvSpPr>
        <dsp:cNvPr id="0" name=""/>
        <dsp:cNvSpPr/>
      </dsp:nvSpPr>
      <dsp:spPr>
        <a:xfrm>
          <a:off x="0" y="1687162"/>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204111" y="1838980"/>
          <a:ext cx="371112" cy="3711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779335" y="1687162"/>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cy" sz="1400" b="0" i="0" u="none" strike="noStrike" kern="1200" cap="none" baseline="0">
              <a:solidFill>
                <a:srgbClr val="FFFFFF"/>
              </a:solidFill>
              <a:effectLst/>
              <a:uFill>
                <a:solidFill>
                  <a:prstClr val="black">
                    <a:alpha val="0"/>
                  </a:prstClr>
                </a:solidFill>
              </a:uFill>
              <a:latin typeface="Century Gothic"/>
              <a:ea typeface="Century Gothic"/>
              <a:cs typeface="Century Gothic"/>
            </a:rPr>
            <a:t>Cynllunio</a:t>
          </a:r>
        </a:p>
      </dsp:txBody>
      <dsp:txXfrm>
        <a:off x="779335" y="1687162"/>
        <a:ext cx="1414987" cy="6747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181"/>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28544" y="95793"/>
          <a:ext cx="233717" cy="2337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490807" y="181"/>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cy" sz="1500" b="0" i="0" u="none" strike="noStrike" kern="1200" cap="none" baseline="0">
              <a:solidFill>
                <a:srgbClr val="FFFFFF"/>
              </a:solidFill>
              <a:effectLst/>
              <a:uFill>
                <a:solidFill>
                  <a:prstClr val="black">
                    <a:alpha val="0"/>
                  </a:prstClr>
                </a:solidFill>
              </a:uFill>
              <a:latin typeface="Century Gothic"/>
              <a:ea typeface="Century Gothic"/>
              <a:cs typeface="Century Gothic"/>
            </a:rPr>
            <a:t>Ymgynghori</a:t>
          </a:r>
        </a:p>
      </dsp:txBody>
      <dsp:txXfrm>
        <a:off x="490807" y="181"/>
        <a:ext cx="1464601" cy="424941"/>
      </dsp:txXfrm>
    </dsp:sp>
    <dsp:sp modelId="{5DD1A591-E379-4123-AFEF-0E0E1C78A6C8}">
      <dsp:nvSpPr>
        <dsp:cNvPr id="0" name=""/>
        <dsp:cNvSpPr/>
      </dsp:nvSpPr>
      <dsp:spPr>
        <a:xfrm>
          <a:off x="0" y="531358"/>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28544" y="626970"/>
          <a:ext cx="233717" cy="2337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490807" y="531358"/>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cy" sz="1500" b="0" i="0" u="none" strike="noStrike" kern="1200" cap="none" baseline="0">
              <a:solidFill>
                <a:srgbClr val="FFFFFF"/>
              </a:solidFill>
              <a:effectLst/>
              <a:uFill>
                <a:solidFill>
                  <a:prstClr val="black">
                    <a:alpha val="0"/>
                  </a:prstClr>
                </a:solidFill>
              </a:uFill>
              <a:latin typeface="Century Gothic"/>
              <a:ea typeface="Century Gothic"/>
              <a:cs typeface="Century Gothic"/>
            </a:rPr>
            <a:t>Ystyriaeth </a:t>
          </a:r>
        </a:p>
      </dsp:txBody>
      <dsp:txXfrm>
        <a:off x="490807" y="531358"/>
        <a:ext cx="1464601" cy="424941"/>
      </dsp:txXfrm>
    </dsp:sp>
    <dsp:sp modelId="{B231036C-5FBE-4605-8393-F1B6359EE169}">
      <dsp:nvSpPr>
        <dsp:cNvPr id="0" name=""/>
        <dsp:cNvSpPr/>
      </dsp:nvSpPr>
      <dsp:spPr>
        <a:xfrm>
          <a:off x="0" y="1062535"/>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28544" y="1158146"/>
          <a:ext cx="233717" cy="2337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490807" y="1062535"/>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cy" sz="1500" b="0" i="0" u="none" strike="noStrike" kern="1200" cap="none" baseline="0">
              <a:solidFill>
                <a:srgbClr val="FFFFFF"/>
              </a:solidFill>
              <a:effectLst/>
              <a:uFill>
                <a:solidFill>
                  <a:prstClr val="black">
                    <a:alpha val="0"/>
                  </a:prstClr>
                </a:solidFill>
              </a:uFill>
              <a:latin typeface="Century Gothic"/>
              <a:ea typeface="Century Gothic"/>
              <a:cs typeface="Century Gothic"/>
            </a:rPr>
            <a:t>Cynllunio</a:t>
          </a:r>
        </a:p>
      </dsp:txBody>
      <dsp:txXfrm>
        <a:off x="490807" y="1062535"/>
        <a:ext cx="1464601" cy="4249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288"/>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204111" y="152106"/>
          <a:ext cx="371112" cy="3711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779335" y="288"/>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cy" sz="1400" b="0" i="0" u="none" strike="noStrike" kern="1200" cap="none" baseline="0" dirty="0">
              <a:solidFill>
                <a:srgbClr val="FFFFFF"/>
              </a:solidFill>
              <a:effectLst/>
              <a:uFill>
                <a:solidFill>
                  <a:prstClr val="black">
                    <a:alpha val="0"/>
                  </a:prstClr>
                </a:solidFill>
              </a:uFill>
              <a:latin typeface="Century Gothic"/>
              <a:ea typeface="Century Gothic"/>
              <a:cs typeface="Century Gothic"/>
            </a:rPr>
            <a:t>Ymgynghori</a:t>
          </a:r>
        </a:p>
      </dsp:txBody>
      <dsp:txXfrm>
        <a:off x="779335" y="288"/>
        <a:ext cx="1414987" cy="674749"/>
      </dsp:txXfrm>
    </dsp:sp>
    <dsp:sp modelId="{5DD1A591-E379-4123-AFEF-0E0E1C78A6C8}">
      <dsp:nvSpPr>
        <dsp:cNvPr id="0" name=""/>
        <dsp:cNvSpPr/>
      </dsp:nvSpPr>
      <dsp:spPr>
        <a:xfrm>
          <a:off x="0" y="843725"/>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204111" y="995543"/>
          <a:ext cx="371112" cy="3711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779335" y="843725"/>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cy" sz="1400" b="0" i="0" u="none" strike="noStrike" kern="1200" cap="none" baseline="0">
              <a:solidFill>
                <a:srgbClr val="FFFFFF"/>
              </a:solidFill>
              <a:effectLst/>
              <a:uFill>
                <a:solidFill>
                  <a:prstClr val="black">
                    <a:alpha val="0"/>
                  </a:prstClr>
                </a:solidFill>
              </a:uFill>
              <a:latin typeface="Century Gothic"/>
              <a:ea typeface="Century Gothic"/>
              <a:cs typeface="Century Gothic"/>
            </a:rPr>
            <a:t>Ystyriaeth </a:t>
          </a:r>
        </a:p>
      </dsp:txBody>
      <dsp:txXfrm>
        <a:off x="779335" y="843725"/>
        <a:ext cx="1414987" cy="674749"/>
      </dsp:txXfrm>
    </dsp:sp>
    <dsp:sp modelId="{B231036C-5FBE-4605-8393-F1B6359EE169}">
      <dsp:nvSpPr>
        <dsp:cNvPr id="0" name=""/>
        <dsp:cNvSpPr/>
      </dsp:nvSpPr>
      <dsp:spPr>
        <a:xfrm>
          <a:off x="0" y="1687162"/>
          <a:ext cx="2194323" cy="67474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204111" y="1838980"/>
          <a:ext cx="371112" cy="3711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779335" y="1687162"/>
          <a:ext cx="1414987" cy="67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11" tIns="71411" rIns="71411" bIns="71411" numCol="1" spcCol="1270" anchor="ctr" anchorCtr="0">
          <a:noAutofit/>
        </a:bodyPr>
        <a:lstStyle/>
        <a:p>
          <a:pPr marL="0" lvl="0" indent="0" algn="l" defTabSz="622300">
            <a:lnSpc>
              <a:spcPct val="100000"/>
            </a:lnSpc>
            <a:spcBef>
              <a:spcPct val="0"/>
            </a:spcBef>
            <a:spcAft>
              <a:spcPct val="35000"/>
            </a:spcAft>
            <a:buNone/>
          </a:pPr>
          <a:r>
            <a:rPr lang="cy" sz="1400" b="0" i="0" u="none" strike="noStrike" kern="1200" cap="none" baseline="0">
              <a:solidFill>
                <a:srgbClr val="FFFFFF"/>
              </a:solidFill>
              <a:effectLst/>
              <a:uFill>
                <a:solidFill>
                  <a:prstClr val="black">
                    <a:alpha val="0"/>
                  </a:prstClr>
                </a:solidFill>
              </a:uFill>
              <a:latin typeface="Century Gothic"/>
              <a:ea typeface="Century Gothic"/>
              <a:cs typeface="Century Gothic"/>
            </a:rPr>
            <a:t>Cynllunio</a:t>
          </a:r>
        </a:p>
      </dsp:txBody>
      <dsp:txXfrm>
        <a:off x="779335" y="1687162"/>
        <a:ext cx="1414987" cy="67474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5926"/>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28544" y="95793"/>
          <a:ext cx="233717" cy="2337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490807" y="181"/>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cy" sz="1500" b="0" i="0" u="none" strike="noStrike" kern="1200" cap="none" baseline="0" dirty="0">
              <a:solidFill>
                <a:srgbClr val="FFFFFF"/>
              </a:solidFill>
              <a:effectLst/>
              <a:uFill>
                <a:solidFill>
                  <a:prstClr val="black">
                    <a:alpha val="0"/>
                  </a:prstClr>
                </a:solidFill>
              </a:uFill>
              <a:latin typeface="Century Gothic"/>
              <a:ea typeface="Century Gothic"/>
              <a:cs typeface="Century Gothic"/>
            </a:rPr>
            <a:t>Ymgynghori</a:t>
          </a:r>
        </a:p>
      </dsp:txBody>
      <dsp:txXfrm>
        <a:off x="490807" y="181"/>
        <a:ext cx="1464601" cy="424941"/>
      </dsp:txXfrm>
    </dsp:sp>
    <dsp:sp modelId="{5DD1A591-E379-4123-AFEF-0E0E1C78A6C8}">
      <dsp:nvSpPr>
        <dsp:cNvPr id="0" name=""/>
        <dsp:cNvSpPr/>
      </dsp:nvSpPr>
      <dsp:spPr>
        <a:xfrm>
          <a:off x="0" y="531358"/>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28544" y="626970"/>
          <a:ext cx="233717" cy="2337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490807" y="531358"/>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cy" sz="1500" b="0" i="0" u="none" strike="noStrike" kern="1200" cap="none" baseline="0" dirty="0">
              <a:solidFill>
                <a:srgbClr val="FFFFFF"/>
              </a:solidFill>
              <a:effectLst/>
              <a:uFill>
                <a:solidFill>
                  <a:prstClr val="black">
                    <a:alpha val="0"/>
                  </a:prstClr>
                </a:solidFill>
              </a:uFill>
              <a:latin typeface="Century Gothic"/>
              <a:ea typeface="Century Gothic"/>
              <a:cs typeface="Century Gothic"/>
            </a:rPr>
            <a:t>Ystyriaeth </a:t>
          </a:r>
        </a:p>
      </dsp:txBody>
      <dsp:txXfrm>
        <a:off x="490807" y="531358"/>
        <a:ext cx="1464601" cy="424941"/>
      </dsp:txXfrm>
    </dsp:sp>
    <dsp:sp modelId="{B231036C-5FBE-4605-8393-F1B6359EE169}">
      <dsp:nvSpPr>
        <dsp:cNvPr id="0" name=""/>
        <dsp:cNvSpPr/>
      </dsp:nvSpPr>
      <dsp:spPr>
        <a:xfrm>
          <a:off x="0" y="1062535"/>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28544" y="1158146"/>
          <a:ext cx="233717" cy="2337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490807" y="1062535"/>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cy" sz="1500" b="0" i="0" u="none" strike="noStrike" kern="1200" cap="none" baseline="0" dirty="0">
              <a:solidFill>
                <a:srgbClr val="FFFFFF"/>
              </a:solidFill>
              <a:effectLst/>
              <a:uFill>
                <a:solidFill>
                  <a:prstClr val="black">
                    <a:alpha val="0"/>
                  </a:prstClr>
                </a:solidFill>
              </a:uFill>
              <a:latin typeface="Century Gothic"/>
              <a:ea typeface="Century Gothic"/>
              <a:cs typeface="Century Gothic"/>
            </a:rPr>
            <a:t>Cynllunio</a:t>
          </a:r>
        </a:p>
      </dsp:txBody>
      <dsp:txXfrm>
        <a:off x="490807" y="1062535"/>
        <a:ext cx="1464601" cy="4249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181"/>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28544" y="95793"/>
          <a:ext cx="233717" cy="2337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490807" y="181"/>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800100">
            <a:lnSpc>
              <a:spcPct val="100000"/>
            </a:lnSpc>
            <a:spcBef>
              <a:spcPct val="0"/>
            </a:spcBef>
            <a:spcAft>
              <a:spcPct val="35000"/>
            </a:spcAft>
            <a:buNone/>
          </a:pPr>
          <a:r>
            <a:rPr lang="cy" sz="1800" b="0" i="0" u="none" strike="noStrike" kern="1200" cap="none" baseline="0" dirty="0">
              <a:solidFill>
                <a:srgbClr val="FFFFFF"/>
              </a:solidFill>
              <a:effectLst/>
              <a:uFill>
                <a:solidFill>
                  <a:prstClr val="black">
                    <a:alpha val="0"/>
                  </a:prstClr>
                </a:solidFill>
              </a:uFill>
              <a:latin typeface="Century Gothic"/>
              <a:ea typeface="Century Gothic"/>
              <a:cs typeface="Century Gothic"/>
            </a:rPr>
            <a:t>Ymgynghori</a:t>
          </a:r>
          <a:endParaRPr lang="en-US" sz="1800" kern="1200" dirty="0"/>
        </a:p>
      </dsp:txBody>
      <dsp:txXfrm>
        <a:off x="490807" y="181"/>
        <a:ext cx="1464601" cy="424941"/>
      </dsp:txXfrm>
    </dsp:sp>
    <dsp:sp modelId="{5DD1A591-E379-4123-AFEF-0E0E1C78A6C8}">
      <dsp:nvSpPr>
        <dsp:cNvPr id="0" name=""/>
        <dsp:cNvSpPr/>
      </dsp:nvSpPr>
      <dsp:spPr>
        <a:xfrm>
          <a:off x="0" y="531358"/>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28544" y="626970"/>
          <a:ext cx="233717" cy="2337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490807" y="531358"/>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800100">
            <a:lnSpc>
              <a:spcPct val="100000"/>
            </a:lnSpc>
            <a:spcBef>
              <a:spcPct val="0"/>
            </a:spcBef>
            <a:spcAft>
              <a:spcPct val="35000"/>
            </a:spcAft>
            <a:buNone/>
          </a:pPr>
          <a:r>
            <a:rPr lang="cy" sz="1800" b="0" i="0" u="none" strike="noStrike" kern="1200" cap="none" baseline="0" dirty="0">
              <a:solidFill>
                <a:srgbClr val="FFFFFF"/>
              </a:solidFill>
              <a:effectLst/>
              <a:uFill>
                <a:solidFill>
                  <a:prstClr val="black">
                    <a:alpha val="0"/>
                  </a:prstClr>
                </a:solidFill>
              </a:uFill>
              <a:latin typeface="Century Gothic"/>
              <a:ea typeface="Century Gothic"/>
              <a:cs typeface="Century Gothic"/>
            </a:rPr>
            <a:t>Ystyriaeth</a:t>
          </a:r>
          <a:endParaRPr lang="en-US" sz="1800" kern="1200" dirty="0"/>
        </a:p>
      </dsp:txBody>
      <dsp:txXfrm>
        <a:off x="490807" y="531358"/>
        <a:ext cx="1464601" cy="424941"/>
      </dsp:txXfrm>
    </dsp:sp>
    <dsp:sp modelId="{B231036C-5FBE-4605-8393-F1B6359EE169}">
      <dsp:nvSpPr>
        <dsp:cNvPr id="0" name=""/>
        <dsp:cNvSpPr/>
      </dsp:nvSpPr>
      <dsp:spPr>
        <a:xfrm>
          <a:off x="0" y="1062535"/>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28544" y="1158146"/>
          <a:ext cx="233717" cy="2337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490807" y="1062535"/>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800100">
            <a:lnSpc>
              <a:spcPct val="100000"/>
            </a:lnSpc>
            <a:spcBef>
              <a:spcPct val="0"/>
            </a:spcBef>
            <a:spcAft>
              <a:spcPct val="35000"/>
            </a:spcAft>
            <a:buNone/>
          </a:pPr>
          <a:r>
            <a:rPr lang="cy" sz="1800" b="0" i="0" u="none" strike="noStrike" kern="1200" cap="none" baseline="0" dirty="0">
              <a:solidFill>
                <a:srgbClr val="FFFFFF"/>
              </a:solidFill>
              <a:effectLst/>
              <a:uFill>
                <a:solidFill>
                  <a:prstClr val="black">
                    <a:alpha val="0"/>
                  </a:prstClr>
                </a:solidFill>
              </a:uFill>
              <a:latin typeface="Century Gothic"/>
              <a:ea typeface="Century Gothic"/>
              <a:cs typeface="Century Gothic"/>
            </a:rPr>
            <a:t>Cynllunio</a:t>
          </a:r>
          <a:endParaRPr lang="en-US" sz="1800" kern="1200" dirty="0"/>
        </a:p>
      </dsp:txBody>
      <dsp:txXfrm>
        <a:off x="490807" y="1062535"/>
        <a:ext cx="1464601" cy="42494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181"/>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28544" y="95793"/>
          <a:ext cx="233717" cy="2337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490807" y="181"/>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cy" sz="1500" b="0" i="0" u="none" strike="noStrike" kern="1200" cap="none" baseline="0">
              <a:solidFill>
                <a:srgbClr val="FFFFFF"/>
              </a:solidFill>
              <a:effectLst/>
              <a:uFill>
                <a:solidFill>
                  <a:prstClr val="black">
                    <a:alpha val="0"/>
                  </a:prstClr>
                </a:solidFill>
              </a:uFill>
              <a:latin typeface="Century Gothic"/>
              <a:ea typeface="Century Gothic"/>
              <a:cs typeface="Century Gothic"/>
            </a:rPr>
            <a:t>Ymgynghori</a:t>
          </a:r>
        </a:p>
      </dsp:txBody>
      <dsp:txXfrm>
        <a:off x="490807" y="181"/>
        <a:ext cx="1464601" cy="424941"/>
      </dsp:txXfrm>
    </dsp:sp>
    <dsp:sp modelId="{5DD1A591-E379-4123-AFEF-0E0E1C78A6C8}">
      <dsp:nvSpPr>
        <dsp:cNvPr id="0" name=""/>
        <dsp:cNvSpPr/>
      </dsp:nvSpPr>
      <dsp:spPr>
        <a:xfrm>
          <a:off x="0" y="531358"/>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28544" y="626970"/>
          <a:ext cx="233717" cy="2337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490807" y="531358"/>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cy" sz="1500" b="0" i="0" u="none" strike="noStrike" kern="1200" cap="none" baseline="0">
              <a:solidFill>
                <a:srgbClr val="FFFFFF"/>
              </a:solidFill>
              <a:effectLst/>
              <a:uFill>
                <a:solidFill>
                  <a:prstClr val="black">
                    <a:alpha val="0"/>
                  </a:prstClr>
                </a:solidFill>
              </a:uFill>
              <a:latin typeface="Century Gothic"/>
              <a:ea typeface="Century Gothic"/>
              <a:cs typeface="Century Gothic"/>
            </a:rPr>
            <a:t>Ystyriaeth </a:t>
          </a:r>
        </a:p>
      </dsp:txBody>
      <dsp:txXfrm>
        <a:off x="490807" y="531358"/>
        <a:ext cx="1464601" cy="424941"/>
      </dsp:txXfrm>
    </dsp:sp>
    <dsp:sp modelId="{B231036C-5FBE-4605-8393-F1B6359EE169}">
      <dsp:nvSpPr>
        <dsp:cNvPr id="0" name=""/>
        <dsp:cNvSpPr/>
      </dsp:nvSpPr>
      <dsp:spPr>
        <a:xfrm>
          <a:off x="0" y="1062535"/>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28544" y="1158146"/>
          <a:ext cx="233717" cy="2337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490807" y="1062535"/>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cy" sz="1500" b="0" i="0" u="none" strike="noStrike" kern="1200" cap="none" baseline="0">
              <a:solidFill>
                <a:srgbClr val="FFFFFF"/>
              </a:solidFill>
              <a:effectLst/>
              <a:uFill>
                <a:solidFill>
                  <a:prstClr val="black">
                    <a:alpha val="0"/>
                  </a:prstClr>
                </a:solidFill>
              </a:uFill>
              <a:latin typeface="Century Gothic"/>
              <a:ea typeface="Century Gothic"/>
              <a:cs typeface="Century Gothic"/>
            </a:rPr>
            <a:t>Cynllunio</a:t>
          </a:r>
        </a:p>
      </dsp:txBody>
      <dsp:txXfrm>
        <a:off x="490807" y="1062535"/>
        <a:ext cx="1464601" cy="42494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976FF-3460-411F-BC23-D0B68261F465}">
      <dsp:nvSpPr>
        <dsp:cNvPr id="0" name=""/>
        <dsp:cNvSpPr/>
      </dsp:nvSpPr>
      <dsp:spPr>
        <a:xfrm>
          <a:off x="0" y="181"/>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596134-9829-4D70-890A-C69BBF81D77E}">
      <dsp:nvSpPr>
        <dsp:cNvPr id="0" name=""/>
        <dsp:cNvSpPr/>
      </dsp:nvSpPr>
      <dsp:spPr>
        <a:xfrm>
          <a:off x="128544" y="95793"/>
          <a:ext cx="233717" cy="2337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7AA252-427D-40A4-8C7D-92392117FEF6}">
      <dsp:nvSpPr>
        <dsp:cNvPr id="0" name=""/>
        <dsp:cNvSpPr/>
      </dsp:nvSpPr>
      <dsp:spPr>
        <a:xfrm>
          <a:off x="490807" y="181"/>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cy" sz="1500" b="0" i="0" u="none" strike="noStrike" kern="1200" cap="none" baseline="0">
              <a:solidFill>
                <a:srgbClr val="FFFFFF"/>
              </a:solidFill>
              <a:effectLst/>
              <a:uFill>
                <a:solidFill>
                  <a:prstClr val="black">
                    <a:alpha val="0"/>
                  </a:prstClr>
                </a:solidFill>
              </a:uFill>
              <a:latin typeface="Century Gothic"/>
              <a:ea typeface="Century Gothic"/>
              <a:cs typeface="Century Gothic"/>
            </a:rPr>
            <a:t>Ymgynghori</a:t>
          </a:r>
        </a:p>
      </dsp:txBody>
      <dsp:txXfrm>
        <a:off x="490807" y="181"/>
        <a:ext cx="1464601" cy="424941"/>
      </dsp:txXfrm>
    </dsp:sp>
    <dsp:sp modelId="{5DD1A591-E379-4123-AFEF-0E0E1C78A6C8}">
      <dsp:nvSpPr>
        <dsp:cNvPr id="0" name=""/>
        <dsp:cNvSpPr/>
      </dsp:nvSpPr>
      <dsp:spPr>
        <a:xfrm>
          <a:off x="0" y="531358"/>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68459-8AC8-4D4B-8B2A-B85347F651AB}">
      <dsp:nvSpPr>
        <dsp:cNvPr id="0" name=""/>
        <dsp:cNvSpPr/>
      </dsp:nvSpPr>
      <dsp:spPr>
        <a:xfrm>
          <a:off x="128544" y="626970"/>
          <a:ext cx="233717" cy="2337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F75F18A-3C22-462D-9DAB-5E8D88D9A51B}">
      <dsp:nvSpPr>
        <dsp:cNvPr id="0" name=""/>
        <dsp:cNvSpPr/>
      </dsp:nvSpPr>
      <dsp:spPr>
        <a:xfrm>
          <a:off x="490807" y="531358"/>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cy" sz="1500" b="0" i="0" u="none" strike="noStrike" kern="1200" cap="none" baseline="0">
              <a:solidFill>
                <a:srgbClr val="FFFFFF"/>
              </a:solidFill>
              <a:effectLst/>
              <a:uFill>
                <a:solidFill>
                  <a:prstClr val="black">
                    <a:alpha val="0"/>
                  </a:prstClr>
                </a:solidFill>
              </a:uFill>
              <a:latin typeface="Century Gothic"/>
              <a:ea typeface="Century Gothic"/>
              <a:cs typeface="Century Gothic"/>
            </a:rPr>
            <a:t>Ystyriaeth </a:t>
          </a:r>
        </a:p>
      </dsp:txBody>
      <dsp:txXfrm>
        <a:off x="490807" y="531358"/>
        <a:ext cx="1464601" cy="424941"/>
      </dsp:txXfrm>
    </dsp:sp>
    <dsp:sp modelId="{B231036C-5FBE-4605-8393-F1B6359EE169}">
      <dsp:nvSpPr>
        <dsp:cNvPr id="0" name=""/>
        <dsp:cNvSpPr/>
      </dsp:nvSpPr>
      <dsp:spPr>
        <a:xfrm>
          <a:off x="0" y="1062535"/>
          <a:ext cx="1955409" cy="4249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4BFE9C-AA80-43CE-8FF6-8D33BAD07C57}">
      <dsp:nvSpPr>
        <dsp:cNvPr id="0" name=""/>
        <dsp:cNvSpPr/>
      </dsp:nvSpPr>
      <dsp:spPr>
        <a:xfrm>
          <a:off x="128544" y="1158146"/>
          <a:ext cx="233717" cy="2337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6AE736-B6E0-4DC7-8429-5ADFCF947C4F}">
      <dsp:nvSpPr>
        <dsp:cNvPr id="0" name=""/>
        <dsp:cNvSpPr/>
      </dsp:nvSpPr>
      <dsp:spPr>
        <a:xfrm>
          <a:off x="490807" y="1062535"/>
          <a:ext cx="1464601" cy="424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973" tIns="44973" rIns="44973" bIns="44973" numCol="1" spcCol="1270" anchor="ctr" anchorCtr="0">
          <a:noAutofit/>
        </a:bodyPr>
        <a:lstStyle/>
        <a:p>
          <a:pPr marL="0" lvl="0" indent="0" algn="l" defTabSz="666750">
            <a:lnSpc>
              <a:spcPct val="100000"/>
            </a:lnSpc>
            <a:spcBef>
              <a:spcPct val="0"/>
            </a:spcBef>
            <a:spcAft>
              <a:spcPct val="35000"/>
            </a:spcAft>
            <a:buNone/>
          </a:pPr>
          <a:r>
            <a:rPr lang="cy" sz="1500" b="0" i="0" u="none" strike="noStrike" kern="1200" cap="none" baseline="0">
              <a:solidFill>
                <a:srgbClr val="FFFFFF"/>
              </a:solidFill>
              <a:effectLst/>
              <a:uFill>
                <a:solidFill>
                  <a:prstClr val="black">
                    <a:alpha val="0"/>
                  </a:prstClr>
                </a:solidFill>
              </a:uFill>
              <a:latin typeface="Century Gothic"/>
              <a:ea typeface="Century Gothic"/>
              <a:cs typeface="Century Gothic"/>
            </a:rPr>
            <a:t>Cynllunio</a:t>
          </a:r>
        </a:p>
      </dsp:txBody>
      <dsp:txXfrm>
        <a:off x="490807" y="1062535"/>
        <a:ext cx="1464601" cy="42494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703FB87-790C-4850-A90C-12C5FF4B94D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8127921-F9C4-44F3-AC5F-130B6A406C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6E59275-AFE1-4999-B78A-D0D76B9F2B0B}" type="datetimeFigureOut">
              <a:rPr lang="en-US" smtClean="0"/>
              <a:t>5/30/2025</a:t>
            </a:fld>
            <a:endParaRPr lang="en-US"/>
          </a:p>
        </p:txBody>
      </p:sp>
      <p:sp>
        <p:nvSpPr>
          <p:cNvPr id="4" name="Footer Placeholder 3">
            <a:extLst>
              <a:ext uri="{FF2B5EF4-FFF2-40B4-BE49-F238E27FC236}">
                <a16:creationId xmlns:a16="http://schemas.microsoft.com/office/drawing/2014/main" id="{4765E047-F1CB-4066-A459-9EDC95F2E61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8A77EF5-5277-4BAF-8BB4-2E02103988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668C69-0C3E-40A2-B4A0-B2C8B71D8E3A}" type="slidenum">
              <a:rPr lang="en-US" smtClean="0"/>
              <a:t>‹#›</a:t>
            </a:fld>
            <a:endParaRPr lang="en-US"/>
          </a:p>
        </p:txBody>
      </p:sp>
    </p:spTree>
    <p:extLst>
      <p:ext uri="{BB962C8B-B14F-4D97-AF65-F5344CB8AC3E}">
        <p14:creationId xmlns:p14="http://schemas.microsoft.com/office/powerpoint/2010/main" val="2051586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EADD7A-FE61-48EE-BE0E-8546E5401374}" type="datetimeFigureOut">
              <a:rPr lang="en-US" smtClean="0"/>
              <a:t>5/30/2025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000EEB-8338-48D7-8EE8-EE0082EF7602}" type="slidenum">
              <a:rPr lang="en-US" smtClean="0"/>
              <a:t>‹#›</a:t>
            </a:fld>
            <a:endParaRPr lang="en-US"/>
          </a:p>
        </p:txBody>
      </p:sp>
    </p:spTree>
    <p:extLst>
      <p:ext uri="{BB962C8B-B14F-4D97-AF65-F5344CB8AC3E}">
        <p14:creationId xmlns:p14="http://schemas.microsoft.com/office/powerpoint/2010/main" val="3767770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000EEB-8338-48D7-8EE8-EE0082EF7602}" type="slidenum">
              <a:rPr lang="en-US" smtClean="0"/>
              <a:t>1</a:t>
            </a:fld>
            <a:endParaRPr lang="en-US"/>
          </a:p>
        </p:txBody>
      </p:sp>
    </p:spTree>
    <p:extLst>
      <p:ext uri="{BB962C8B-B14F-4D97-AF65-F5344CB8AC3E}">
        <p14:creationId xmlns:p14="http://schemas.microsoft.com/office/powerpoint/2010/main" val="4005338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000EEB-8338-48D7-8EE8-EE0082EF7602}" type="slidenum">
              <a:rPr lang="en-US" smtClean="0"/>
              <a:t>10</a:t>
            </a:fld>
            <a:endParaRPr lang="en-US"/>
          </a:p>
        </p:txBody>
      </p:sp>
    </p:spTree>
    <p:extLst>
      <p:ext uri="{BB962C8B-B14F-4D97-AF65-F5344CB8AC3E}">
        <p14:creationId xmlns:p14="http://schemas.microsoft.com/office/powerpoint/2010/main" val="3672966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000EEB-8338-48D7-8EE8-EE0082EF7602}" type="slidenum">
              <a:rPr lang="en-US" smtClean="0"/>
              <a:t>2</a:t>
            </a:fld>
            <a:endParaRPr lang="en-US"/>
          </a:p>
        </p:txBody>
      </p:sp>
    </p:spTree>
    <p:extLst>
      <p:ext uri="{BB962C8B-B14F-4D97-AF65-F5344CB8AC3E}">
        <p14:creationId xmlns:p14="http://schemas.microsoft.com/office/powerpoint/2010/main" val="3614338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000EEB-8338-48D7-8EE8-EE0082EF7602}" type="slidenum">
              <a:rPr lang="en-US" smtClean="0"/>
              <a:t>3</a:t>
            </a:fld>
            <a:endParaRPr lang="en-US"/>
          </a:p>
        </p:txBody>
      </p:sp>
    </p:spTree>
    <p:extLst>
      <p:ext uri="{BB962C8B-B14F-4D97-AF65-F5344CB8AC3E}">
        <p14:creationId xmlns:p14="http://schemas.microsoft.com/office/powerpoint/2010/main" val="224970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000EEB-8338-48D7-8EE8-EE0082EF7602}" type="slidenum">
              <a:rPr lang="en-US" smtClean="0"/>
              <a:t>4</a:t>
            </a:fld>
            <a:endParaRPr lang="en-US"/>
          </a:p>
        </p:txBody>
      </p:sp>
    </p:spTree>
    <p:extLst>
      <p:ext uri="{BB962C8B-B14F-4D97-AF65-F5344CB8AC3E}">
        <p14:creationId xmlns:p14="http://schemas.microsoft.com/office/powerpoint/2010/main" val="1850169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000EEB-8338-48D7-8EE8-EE0082EF7602}" type="slidenum">
              <a:rPr lang="en-US" smtClean="0"/>
              <a:t>5</a:t>
            </a:fld>
            <a:endParaRPr lang="en-US"/>
          </a:p>
        </p:txBody>
      </p:sp>
    </p:spTree>
    <p:extLst>
      <p:ext uri="{BB962C8B-B14F-4D97-AF65-F5344CB8AC3E}">
        <p14:creationId xmlns:p14="http://schemas.microsoft.com/office/powerpoint/2010/main" val="2728878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000EEB-8338-48D7-8EE8-EE0082EF7602}" type="slidenum">
              <a:rPr lang="en-US" smtClean="0"/>
              <a:t>6</a:t>
            </a:fld>
            <a:endParaRPr lang="en-US"/>
          </a:p>
        </p:txBody>
      </p:sp>
    </p:spTree>
    <p:extLst>
      <p:ext uri="{BB962C8B-B14F-4D97-AF65-F5344CB8AC3E}">
        <p14:creationId xmlns:p14="http://schemas.microsoft.com/office/powerpoint/2010/main" val="2142489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000EEB-8338-48D7-8EE8-EE0082EF7602}" type="slidenum">
              <a:rPr lang="en-US" smtClean="0"/>
              <a:t>7</a:t>
            </a:fld>
            <a:endParaRPr lang="en-US" dirty="0"/>
          </a:p>
        </p:txBody>
      </p:sp>
    </p:spTree>
    <p:extLst>
      <p:ext uri="{BB962C8B-B14F-4D97-AF65-F5344CB8AC3E}">
        <p14:creationId xmlns:p14="http://schemas.microsoft.com/office/powerpoint/2010/main" val="1256673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000EEB-8338-48D7-8EE8-EE0082EF7602}" type="slidenum">
              <a:rPr lang="en-US" smtClean="0"/>
              <a:t>8</a:t>
            </a:fld>
            <a:endParaRPr lang="en-US"/>
          </a:p>
        </p:txBody>
      </p:sp>
    </p:spTree>
    <p:extLst>
      <p:ext uri="{BB962C8B-B14F-4D97-AF65-F5344CB8AC3E}">
        <p14:creationId xmlns:p14="http://schemas.microsoft.com/office/powerpoint/2010/main" val="3826554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000EEB-8338-48D7-8EE8-EE0082EF7602}" type="slidenum">
              <a:rPr lang="en-US" smtClean="0"/>
              <a:t>9</a:t>
            </a:fld>
            <a:endParaRPr lang="en-US"/>
          </a:p>
        </p:txBody>
      </p:sp>
    </p:spTree>
    <p:extLst>
      <p:ext uri="{BB962C8B-B14F-4D97-AF65-F5344CB8AC3E}">
        <p14:creationId xmlns:p14="http://schemas.microsoft.com/office/powerpoint/2010/main" val="1537210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AD347D-5ACD-4C99-B74B-A9C85AD731AF}" type="datetimeFigureOut">
              <a:rPr lang="en-US" smtClean="0"/>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333752369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5/30/2025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327877989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6140641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a:t>”</a:t>
            </a:r>
          </a:p>
        </p:txBody>
      </p:sp>
    </p:spTree>
    <p:extLst>
      <p:ext uri="{BB962C8B-B14F-4D97-AF65-F5344CB8AC3E}">
        <p14:creationId xmlns:p14="http://schemas.microsoft.com/office/powerpoint/2010/main" val="248350393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170158226"/>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flipH="1">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H="1">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5/30/2025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2006777983"/>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flipH="1">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H="1">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5/30/2025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105894695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09A250-FF31-4206-8172-F9D3106AACB1}" type="datetimeFigureOut">
              <a:rPr lang="en-US" smtClean="0"/>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3604074341"/>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09A250-FF31-4206-8172-F9D3106AACB1}" type="datetimeFigureOut">
              <a:rPr lang="en-US" smtClean="0"/>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240207214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09A250-FF31-4206-8172-F9D3106AACB1}" type="datetimeFigureOut">
              <a:rPr lang="en-US" smtClean="0"/>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254065862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5/30/2025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411213208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509A250-FF31-4206-8172-F9D3106AACB1}" type="datetimeFigureOut">
              <a:rPr lang="en-US" smtClean="0"/>
              <a:t>5/30/2025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190658743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509A250-FF31-4206-8172-F9D3106AACB1}" type="datetimeFigureOut">
              <a:rPr lang="en-US" smtClean="0"/>
              <a:t>5/30/2025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403289893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Date Placeholder 2"/>
          <p:cNvSpPr>
            <a:spLocks noGrp="1"/>
          </p:cNvSpPr>
          <p:nvPr>
            <p:ph type="dt" sz="half" idx="10"/>
          </p:nvPr>
        </p:nvSpPr>
        <p:spPr/>
        <p:txBody>
          <a:bodyPr/>
          <a:lstStyle/>
          <a:p>
            <a:fld id="{4509A250-FF31-4206-8172-F9D3106AACB1}" type="datetimeFigureOut">
              <a:rPr lang="en-US" smtClean="0"/>
              <a:t>5/30/2025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36612145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5/30/2025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239815113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smtClean="0"/>
              <a:t>5/30/2025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72298650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5/30/2025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222102616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19">
            <a:extLst>
              <a:ext uri="{28A0092B-C50C-407E-A947-70E740481C1C}">
                <a14:useLocalDpi xmlns:a14="http://schemas.microsoft.com/office/drawing/2010/main" val="0"/>
              </a:ext>
            </a:extLst>
          </a:blip>
          <a:srcRect l="3613"/>
          <a:stretch>
            <a:fillRect/>
          </a:stretch>
        </p:blipFill>
        <p:spPr>
          <a:xfrm>
            <a:off x="0" y="2669685"/>
            <a:ext cx="4037012" cy="4188315"/>
          </a:xfrm>
          <a:prstGeom prst="rect">
            <a:avLst/>
          </a:prstGeom>
        </p:spPr>
      </p:pic>
      <p:pic>
        <p:nvPicPr>
          <p:cNvPr id="7" name="Picture 6"/>
          <p:cNvPicPr>
            <a:picLocks noChangeAspect="1"/>
          </p:cNvPicPr>
          <p:nvPr/>
        </p:nvPicPr>
        <p:blipFill>
          <a:blip r:embed="rId20">
            <a:extLst>
              <a:ext uri="{28A0092B-C50C-407E-A947-70E740481C1C}">
                <a14:useLocalDpi xmlns:a14="http://schemas.microsoft.com/office/drawing/2010/main" val="0"/>
              </a:ext>
            </a:extLst>
          </a:blip>
          <a:srcRect l="35640"/>
          <a:stretch>
            <a:fillRect/>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pic>
        <p:nvPicPr>
          <p:cNvPr id="9" name="Picture 8"/>
          <p:cNvPicPr>
            <a:picLocks noChangeAspect="1"/>
          </p:cNvPicPr>
          <p:nvPr/>
        </p:nvPicPr>
        <p:blipFill>
          <a:blip r:embed="rId21">
            <a:extLst>
              <a:ext uri="{28A0092B-C50C-407E-A947-70E740481C1C}">
                <a14:useLocalDpi xmlns:a14="http://schemas.microsoft.com/office/drawing/2010/main" val="0"/>
              </a:ext>
            </a:extLst>
          </a:blip>
          <a:srcRect t="28813"/>
          <a:stretch>
            <a:fillRect/>
          </a:stretch>
        </p:blipFill>
        <p:spPr>
          <a:xfrm>
            <a:off x="7999412" y="0"/>
            <a:ext cx="1603387" cy="1141407"/>
          </a:xfrm>
          <a:prstGeom prst="rect">
            <a:avLst/>
          </a:prstGeom>
        </p:spPr>
      </p:pic>
      <p:pic>
        <p:nvPicPr>
          <p:cNvPr id="10" name="Picture 9"/>
          <p:cNvPicPr>
            <a:picLocks noChangeAspect="1"/>
          </p:cNvPicPr>
          <p:nvPr/>
        </p:nvPicPr>
        <p:blipFill>
          <a:blip r:embed="rId22">
            <a:extLst>
              <a:ext uri="{28A0092B-C50C-407E-A947-70E740481C1C}">
                <a14:useLocalDpi xmlns:a14="http://schemas.microsoft.com/office/drawing/2010/main" val="0"/>
              </a:ext>
            </a:extLst>
          </a:blip>
          <a:srcRect b="23320"/>
          <a:stretch>
            <a:fillRect/>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a:p>
        </p:txBody>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smtClean="0"/>
              <a:t>5/30/2025</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a:t>
            </a:fld>
            <a:endParaRPr lang="en-US"/>
          </a:p>
        </p:txBody>
      </p:sp>
    </p:spTree>
    <p:extLst>
      <p:ext uri="{BB962C8B-B14F-4D97-AF65-F5344CB8AC3E}">
        <p14:creationId xmlns:p14="http://schemas.microsoft.com/office/powerpoint/2010/main" val="4163676687"/>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transition/>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ct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ct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ct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ct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ct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ct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ct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ct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ct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jpeg"/><Relationship Id="rId7"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hyperlink" Target="https://www.siryfflint.gov.uk/cy/Resident/Schools/School-Modernisation-Related/Proposal-To-Reorganise-Saltney-Ferry-C.P-And-Saltney-Wood-Memorial-C.P.aspx" TargetMode="External"/><Relationship Id="rId4" Type="http://schemas.openxmlformats.org/officeDocument/2006/relationships/hyperlink" Target="https://www.smartsurvey.co.uk/s/saltneyprimaryreorganisation/" TargetMode="External"/><Relationship Id="rId9" Type="http://schemas.openxmlformats.org/officeDocument/2006/relationships/image" Target="../media/image20.png"/></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jpe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hyperlink" Target="https://www.siryfflint.gov.uk/cy/Resident/Schools/School-Modernisation-Related/Proposal-To-Reorganise-Saltney-Ferry-C.P-And-Saltney-Wood-Memorial-C.P.aspx" TargetMode="External"/><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image" Target="../media/image1.jpeg"/><Relationship Id="rId7" Type="http://schemas.openxmlformats.org/officeDocument/2006/relationships/image" Target="../media/image5.png"/><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4.png"/><Relationship Id="rId11" Type="http://schemas.openxmlformats.org/officeDocument/2006/relationships/diagramColors" Target="../diagrams/colors2.xml"/><Relationship Id="rId5" Type="http://schemas.openxmlformats.org/officeDocument/2006/relationships/image" Target="../media/image3.png"/><Relationship Id="rId10" Type="http://schemas.openxmlformats.org/officeDocument/2006/relationships/diagramQuickStyle" Target="../diagrams/quickStyle2.xml"/><Relationship Id="rId4" Type="http://schemas.openxmlformats.org/officeDocument/2006/relationships/image" Target="../media/image2.png"/><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14.svg"/></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image" Target="../media/image1.jpeg"/><Relationship Id="rId7" Type="http://schemas.openxmlformats.org/officeDocument/2006/relationships/image" Target="../media/image5.png"/><Relationship Id="rId12"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4.png"/><Relationship Id="rId11" Type="http://schemas.openxmlformats.org/officeDocument/2006/relationships/diagramColors" Target="../diagrams/colors4.xml"/><Relationship Id="rId5" Type="http://schemas.openxmlformats.org/officeDocument/2006/relationships/image" Target="../media/image3.png"/><Relationship Id="rId10" Type="http://schemas.openxmlformats.org/officeDocument/2006/relationships/diagramQuickStyle" Target="../diagrams/quickStyle4.xml"/><Relationship Id="rId4" Type="http://schemas.openxmlformats.org/officeDocument/2006/relationships/image" Target="../media/image2.png"/><Relationship Id="rId9"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 Id="rId9"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fillRect/>
          </a:stretch>
        </a:blipFill>
        <a:effectLst/>
      </p:bgPr>
    </p:bg>
    <p:spTree>
      <p:nvGrpSpPr>
        <p:cNvPr id="1" name=""/>
        <p:cNvGrpSpPr/>
        <p:nvPr/>
      </p:nvGrpSpPr>
      <p:grpSpPr>
        <a:xfrm>
          <a:off x="0" y="0"/>
          <a:ext cx="0" cy="0"/>
          <a:chOff x="0" y="0"/>
          <a:chExt cx="0" cy="0"/>
        </a:xfrm>
      </p:grpSpPr>
      <p:pic>
        <p:nvPicPr>
          <p:cNvPr id="6" name="Picture 4"/>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256306" y="4280670"/>
            <a:ext cx="3639131" cy="2229801"/>
          </a:xfrm>
          <a:prstGeom prst="rect">
            <a:avLst/>
          </a:prstGeom>
          <a:ln>
            <a:noFill/>
          </a:ln>
        </p:spPr>
      </p:pic>
      <p:sp>
        <p:nvSpPr>
          <p:cNvPr id="2" name="Title 1">
            <a:extLst>
              <a:ext uri="{FF2B5EF4-FFF2-40B4-BE49-F238E27FC236}">
                <a16:creationId xmlns:a16="http://schemas.microsoft.com/office/drawing/2014/main" id="{3D30D32A-359B-41BB-9746-2CF3A21EEFFC}"/>
              </a:ext>
            </a:extLst>
          </p:cNvPr>
          <p:cNvSpPr>
            <a:spLocks noGrp="1"/>
          </p:cNvSpPr>
          <p:nvPr>
            <p:ph type="ctrTitle"/>
          </p:nvPr>
        </p:nvSpPr>
        <p:spPr>
          <a:xfrm>
            <a:off x="1154955" y="951089"/>
            <a:ext cx="8825658" cy="3329581"/>
          </a:xfrm>
        </p:spPr>
        <p:txBody>
          <a:bodyPr>
            <a:normAutofit fontScale="90000"/>
          </a:bodyPr>
          <a:lstStyle/>
          <a:p>
            <a:pPr>
              <a:lnSpc>
                <a:spcPct val="107000"/>
              </a:lnSpc>
              <a:spcAft>
                <a:spcPts val="800"/>
              </a:spcAft>
            </a:pPr>
            <a:r>
              <a:rPr lang="cy" sz="2200" b="1" i="0" u="none" strike="noStrike" cap="none" baseline="0">
                <a:solidFill>
                  <a:srgbClr val="EBEBEB"/>
                </a:solidFill>
                <a:effectLst/>
                <a:uFill>
                  <a:solidFill>
                    <a:prstClr val="black">
                      <a:alpha val="0"/>
                    </a:prstClr>
                  </a:solidFill>
                </a:uFill>
                <a:latin typeface="Arial"/>
                <a:ea typeface="Arial"/>
                <a:cs typeface="Arial"/>
              </a:rPr>
              <a:t>Ymgynghoriad i Adrefnu Ysgol Gynradd Saltney Ferry ac Ysgol Gynradd Goffa Saltney Wood</a:t>
            </a:r>
            <a:br>
              <a:rPr sz="2200"/>
            </a:br>
            <a:br>
              <a:rPr sz="2200"/>
            </a:br>
            <a:r>
              <a:rPr lang="cy" sz="2200" b="1" i="0" u="none" strike="noStrike" cap="none" baseline="0">
                <a:solidFill>
                  <a:srgbClr val="EBEBEB"/>
                </a:solidFill>
                <a:effectLst/>
                <a:uFill>
                  <a:solidFill>
                    <a:prstClr val="black">
                      <a:alpha val="0"/>
                    </a:prstClr>
                  </a:solidFill>
                </a:uFill>
                <a:latin typeface="Arial"/>
                <a:ea typeface="Arial"/>
                <a:cs typeface="Arial"/>
              </a:rPr>
              <a:t>Cau Ysgol Gynradd Saltney Ferry ac Ysgol Gynradd Goffa Saltney Wood ac agor ysgol gynradd gymunedol newydd a gynhelir sy’n gweithredu ar ddau safle tra bydd adeilad newydd yn cael ei gymeradwyo a’i adeiladu.</a:t>
            </a:r>
            <a:br>
              <a:rPr sz="2200"/>
            </a:br>
            <a:br>
              <a:rPr sz="2900"/>
            </a:br>
            <a:endParaRPr lang="ru-RU" sz="3200"/>
          </a:p>
        </p:txBody>
      </p:sp>
      <p:sp>
        <p:nvSpPr>
          <p:cNvPr id="3" name="Subtitle 2">
            <a:extLst>
              <a:ext uri="{FF2B5EF4-FFF2-40B4-BE49-F238E27FC236}">
                <a16:creationId xmlns:a16="http://schemas.microsoft.com/office/drawing/2014/main" id="{B4CA222A-88BC-48F4-9AE8-2115B7D1E6DC}"/>
              </a:ext>
            </a:extLst>
          </p:cNvPr>
          <p:cNvSpPr>
            <a:spLocks noGrp="1"/>
          </p:cNvSpPr>
          <p:nvPr>
            <p:ph type="subTitle" idx="1"/>
          </p:nvPr>
        </p:nvSpPr>
        <p:spPr/>
        <p:txBody>
          <a:bodyPr>
            <a:normAutofit/>
          </a:bodyPr>
          <a:lstStyle/>
          <a:p>
            <a:r>
              <a:rPr lang="cy" sz="2000" b="0" i="0" u="none" strike="noStrike" cap="all" baseline="0">
                <a:solidFill>
                  <a:srgbClr val="ACD433"/>
                </a:solidFill>
                <a:effectLst/>
                <a:uFill>
                  <a:solidFill>
                    <a:prstClr val="black">
                      <a:alpha val="0"/>
                    </a:prstClr>
                  </a:solidFill>
                </a:uFill>
                <a:latin typeface="Century Gothic"/>
                <a:ea typeface="Century Gothic"/>
                <a:cs typeface="Century Gothic"/>
              </a:rPr>
              <a:t>Darllen cyflym/DOGFEN I BOBL IFANC</a:t>
            </a:r>
          </a:p>
        </p:txBody>
      </p:sp>
    </p:spTree>
    <p:extLst>
      <p:ext uri="{BB962C8B-B14F-4D97-AF65-F5344CB8AC3E}">
        <p14:creationId xmlns:p14="http://schemas.microsoft.com/office/powerpoint/2010/main" val="19300092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fillRect/>
          </a:stretch>
        </a:blip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70C361B-D32E-42E0-A41E-86C3D9AC886F}"/>
              </a:ext>
            </a:extLst>
          </p:cNvPr>
          <p:cNvSpPr>
            <a:spLocks noGrp="1"/>
          </p:cNvSpPr>
          <p:nvPr>
            <p:ph type="ctrTitle"/>
          </p:nvPr>
        </p:nvSpPr>
        <p:spPr>
          <a:xfrm>
            <a:off x="198352" y="-118404"/>
            <a:ext cx="8825658" cy="957775"/>
          </a:xfrm>
        </p:spPr>
        <p:txBody>
          <a:bodyPr>
            <a:noAutofit/>
          </a:bodyPr>
          <a:lstStyle/>
          <a:p>
            <a:r>
              <a:rPr lang="cy" sz="3600" b="0" i="0" u="none" strike="noStrike" cap="none" baseline="0">
                <a:solidFill>
                  <a:srgbClr val="EBEBEB"/>
                </a:solidFill>
                <a:effectLst/>
                <a:uFill>
                  <a:solidFill>
                    <a:prstClr val="black">
                      <a:alpha val="0"/>
                    </a:prstClr>
                  </a:solidFill>
                </a:uFill>
                <a:latin typeface="Century Gothic"/>
                <a:ea typeface="Century Gothic"/>
                <a:cs typeface="Century Gothic"/>
              </a:rPr>
              <a:t>Dywedwch wrthym beth yw eich barn </a:t>
            </a:r>
            <a:endParaRPr lang="ru-RU" sz="3600"/>
          </a:p>
        </p:txBody>
      </p:sp>
      <p:sp>
        <p:nvSpPr>
          <p:cNvPr id="57" name="Rectangle 56">
            <a:extLst>
              <a:ext uri="{FF2B5EF4-FFF2-40B4-BE49-F238E27FC236}">
                <a16:creationId xmlns:a16="http://schemas.microsoft.com/office/drawing/2014/main" id="{318E9D62-7BA3-4D5E-8915-0D0E8661E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6" name="Title 11">
            <a:extLst>
              <a:ext uri="{FF2B5EF4-FFF2-40B4-BE49-F238E27FC236}">
                <a16:creationId xmlns:a16="http://schemas.microsoft.com/office/drawing/2014/main" id="{970C361B-D32E-42E0-A41E-86C3D9AC886F}"/>
              </a:ext>
            </a:extLst>
          </p:cNvPr>
          <p:cNvSpPr txBox="1"/>
          <p:nvPr/>
        </p:nvSpPr>
        <p:spPr>
          <a:xfrm>
            <a:off x="0" y="5900225"/>
            <a:ext cx="8825658" cy="957775"/>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ru-RU" sz="1800"/>
          </a:p>
        </p:txBody>
      </p:sp>
      <p:sp>
        <p:nvSpPr>
          <p:cNvPr id="7" name="Title 1">
            <a:extLst>
              <a:ext uri="{FF2B5EF4-FFF2-40B4-BE49-F238E27FC236}">
                <a16:creationId xmlns:a16="http://schemas.microsoft.com/office/drawing/2014/main" id="{CC4174D3-6B10-409E-9110-EEBEAA7E38C0}"/>
              </a:ext>
            </a:extLst>
          </p:cNvPr>
          <p:cNvSpPr txBox="1"/>
          <p:nvPr/>
        </p:nvSpPr>
        <p:spPr>
          <a:xfrm>
            <a:off x="274102" y="826485"/>
            <a:ext cx="4669437" cy="4383604"/>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1600" dirty="0"/>
          </a:p>
          <a:p>
            <a:r>
              <a:rPr lang="cy" sz="1800" b="0" i="0" u="none" strike="noStrike" cap="none" baseline="0" dirty="0">
                <a:solidFill>
                  <a:srgbClr val="EBEBEB"/>
                </a:solidFill>
                <a:effectLst/>
                <a:uFill>
                  <a:solidFill>
                    <a:prstClr val="black">
                      <a:alpha val="0"/>
                    </a:prstClr>
                  </a:solidFill>
                </a:uFill>
                <a:latin typeface="Century Gothic"/>
                <a:ea typeface="Century Gothic"/>
                <a:cs typeface="Century Gothic"/>
              </a:rPr>
              <a:t>Rydym wir eisiau gwybod beth yw eich barn am y cynnig</a:t>
            </a:r>
          </a:p>
          <a:p>
            <a:endParaRPr lang="en-US" sz="1900" dirty="0"/>
          </a:p>
          <a:p>
            <a:r>
              <a:rPr lang="cy" sz="1800" b="0" i="0" u="none" strike="noStrike" cap="none" baseline="0" dirty="0">
                <a:solidFill>
                  <a:srgbClr val="EBEBEB"/>
                </a:solidFill>
                <a:effectLst/>
                <a:uFill>
                  <a:solidFill>
                    <a:prstClr val="black">
                      <a:alpha val="0"/>
                    </a:prstClr>
                  </a:solidFill>
                </a:uFill>
                <a:latin typeface="Century Gothic"/>
                <a:ea typeface="Century Gothic"/>
                <a:cs typeface="Century Gothic"/>
              </a:rPr>
              <a:t>Gallwch roi gwybod i ni drwy nifer o ffyrdd.</a:t>
            </a:r>
            <a:r>
              <a:rPr lang="cy" sz="2200" b="0" i="0" u="none" strike="noStrike" cap="none" baseline="0" dirty="0">
                <a:solidFill>
                  <a:srgbClr val="EBEBEB"/>
                </a:solidFill>
                <a:effectLst/>
                <a:uFill>
                  <a:solidFill>
                    <a:prstClr val="black">
                      <a:alpha val="0"/>
                    </a:prstClr>
                  </a:solidFill>
                </a:uFill>
                <a:latin typeface="Wingdings"/>
                <a:ea typeface="Century Gothic"/>
                <a:cs typeface="Century Gothic"/>
                <a:sym typeface="Wingdings"/>
              </a:rPr>
              <a:t></a:t>
            </a:r>
            <a:endParaRPr lang="en-US" sz="2400" dirty="0"/>
          </a:p>
          <a:p>
            <a:endParaRPr lang="en-US" sz="1900" dirty="0"/>
          </a:p>
          <a:p>
            <a:r>
              <a:rPr lang="cy" sz="1800" b="0" i="0" u="none" strike="noStrike" cap="none" baseline="0" dirty="0">
                <a:solidFill>
                  <a:srgbClr val="EBEBEB"/>
                </a:solidFill>
                <a:effectLst/>
                <a:uFill>
                  <a:solidFill>
                    <a:prstClr val="black">
                      <a:alpha val="0"/>
                    </a:prstClr>
                  </a:solidFill>
                </a:uFill>
                <a:latin typeface="Century Gothic"/>
                <a:ea typeface="Century Gothic"/>
                <a:cs typeface="Century Gothic"/>
              </a:rPr>
              <a:t>Os hoffech chi gael copi papur o’r ddogfen hon neu ragor o wybodaeth, cysylltwch â ni:</a:t>
            </a:r>
          </a:p>
          <a:p>
            <a:endParaRPr lang="en-US" sz="1900" dirty="0"/>
          </a:p>
          <a:p>
            <a:r>
              <a:rPr lang="cy" sz="1900" b="0" i="0" u="sng" strike="noStrike" cap="none" baseline="0" dirty="0">
                <a:solidFill>
                  <a:srgbClr val="EBEBEB"/>
                </a:solidFill>
                <a:effectLst/>
                <a:uFill>
                  <a:solidFill>
                    <a:srgbClr val="EBEBEB"/>
                  </a:solidFill>
                </a:uFill>
                <a:latin typeface="Century Gothic"/>
                <a:ea typeface="Century Gothic"/>
                <a:cs typeface="Century Gothic"/>
              </a:rPr>
              <a:t>saltneyconsultations@flintshire.gov.uk</a:t>
            </a:r>
          </a:p>
          <a:p>
            <a:endParaRPr lang="en-US" sz="1900" dirty="0"/>
          </a:p>
          <a:p>
            <a:r>
              <a:rPr lang="cy" sz="1800" b="0" i="0" u="none" strike="noStrike" cap="none" baseline="0" dirty="0">
                <a:solidFill>
                  <a:srgbClr val="EBEBEB"/>
                </a:solidFill>
                <a:effectLst/>
                <a:uFill>
                  <a:solidFill>
                    <a:prstClr val="black">
                      <a:alpha val="0"/>
                    </a:prstClr>
                  </a:solidFill>
                </a:uFill>
                <a:latin typeface="Century Gothic"/>
                <a:ea typeface="Century Gothic"/>
                <a:cs typeface="Century Gothic"/>
              </a:rPr>
              <a:t>neu ffoniwch </a:t>
            </a:r>
          </a:p>
          <a:p>
            <a:endParaRPr lang="en-US" sz="1900" dirty="0"/>
          </a:p>
          <a:p>
            <a:r>
              <a:rPr lang="cy" sz="1800" b="0" i="0" u="none" strike="noStrike" cap="none" baseline="0" dirty="0">
                <a:solidFill>
                  <a:srgbClr val="EBEBEB"/>
                </a:solidFill>
                <a:effectLst/>
                <a:uFill>
                  <a:solidFill>
                    <a:prstClr val="black">
                      <a:alpha val="0"/>
                    </a:prstClr>
                  </a:solidFill>
                </a:uFill>
                <a:latin typeface="Century Gothic"/>
                <a:ea typeface="Century Gothic"/>
                <a:cs typeface="Century Gothic"/>
              </a:rPr>
              <a:t>01352 704018/704014</a:t>
            </a:r>
          </a:p>
          <a:p>
            <a:endParaRPr lang="en-US" sz="1900" dirty="0"/>
          </a:p>
        </p:txBody>
      </p:sp>
      <p:sp>
        <p:nvSpPr>
          <p:cNvPr id="9" name="Title 1">
            <a:extLst>
              <a:ext uri="{FF2B5EF4-FFF2-40B4-BE49-F238E27FC236}">
                <a16:creationId xmlns:a16="http://schemas.microsoft.com/office/drawing/2014/main" id="{CC4174D3-6B10-409E-9110-EEBEAA7E38C0}"/>
              </a:ext>
            </a:extLst>
          </p:cNvPr>
          <p:cNvSpPr txBox="1"/>
          <p:nvPr/>
        </p:nvSpPr>
        <p:spPr>
          <a:xfrm>
            <a:off x="5499527" y="826485"/>
            <a:ext cx="6089499" cy="5771263"/>
          </a:xfrm>
          <a:prstGeom prst="rect">
            <a:avLst/>
          </a:prstGeom>
        </p:spPr>
        <p:txBody>
          <a:bodyPr vert="horz" lIns="91440" tIns="45720" rIns="91440" bIns="45720" rtlCol="0" anchor="t">
            <a:normAutofit fontScale="85000" lnSpcReduction="200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1600" dirty="0"/>
          </a:p>
          <a:p>
            <a:r>
              <a:rPr lang="cy" sz="1800" b="0" i="0" u="none" strike="noStrike" cap="none" baseline="0" dirty="0">
                <a:solidFill>
                  <a:srgbClr val="000000"/>
                </a:solidFill>
                <a:effectLst/>
                <a:uFill>
                  <a:solidFill>
                    <a:prstClr val="black">
                      <a:alpha val="0"/>
                    </a:prstClr>
                  </a:solidFill>
                </a:uFill>
                <a:latin typeface="Wingdings"/>
                <a:ea typeface="Century Gothic"/>
                <a:cs typeface="Century Gothic"/>
                <a:sym typeface="Wingdings"/>
              </a:rPr>
              <a:t></a:t>
            </a:r>
            <a:r>
              <a:rPr lang="cy" sz="1800" b="1" i="0" u="none" strike="noStrike" cap="none" baseline="0" dirty="0">
                <a:solidFill>
                  <a:srgbClr val="EBEBEB"/>
                </a:solidFill>
                <a:effectLst/>
                <a:uFill>
                  <a:solidFill>
                    <a:prstClr val="black">
                      <a:alpha val="0"/>
                    </a:prstClr>
                  </a:solidFill>
                </a:uFill>
                <a:latin typeface="Century Gothic"/>
                <a:ea typeface="Century Gothic"/>
                <a:cs typeface="Century Gothic"/>
              </a:rPr>
              <a:t>Ar-lein</a:t>
            </a:r>
          </a:p>
          <a:p>
            <a:r>
              <a:rPr lang="cy" sz="1800" b="0" i="0" u="none" strike="noStrike" cap="none" baseline="0" dirty="0">
                <a:solidFill>
                  <a:srgbClr val="EBEBEB"/>
                </a:solidFill>
                <a:effectLst/>
                <a:uFill>
                  <a:solidFill>
                    <a:prstClr val="black">
                      <a:alpha val="0"/>
                    </a:prstClr>
                  </a:solidFill>
                </a:uFill>
                <a:latin typeface="Century Gothic"/>
                <a:ea typeface="Century Gothic"/>
                <a:cs typeface="Century Gothic"/>
              </a:rPr>
              <a:t>Gan ddefnyddio’r ddolen i’r arolwg</a:t>
            </a:r>
          </a:p>
          <a:p>
            <a:r>
              <a:rPr lang="en-US" sz="2000" u="sng" dirty="0">
                <a:hlinkClick r:id="rId4"/>
              </a:rPr>
              <a:t>https://www.smartsurvey.co.uk/s/saltneyprimaryreorganisation/</a:t>
            </a:r>
            <a:endParaRPr lang="en-US" sz="2000" u="sng" dirty="0"/>
          </a:p>
          <a:p>
            <a:endParaRPr lang="en-US" sz="1900" dirty="0"/>
          </a:p>
          <a:p>
            <a:endParaRPr lang="en-US" sz="1800" u="sng" dirty="0"/>
          </a:p>
          <a:p>
            <a:endParaRPr lang="en-US" sz="1900" dirty="0"/>
          </a:p>
          <a:p>
            <a:endParaRPr lang="en-US" sz="1900" dirty="0">
              <a:solidFill>
                <a:schemeClr val="bg1"/>
              </a:solidFill>
            </a:endParaRPr>
          </a:p>
          <a:p>
            <a:r>
              <a:rPr lang="cy" sz="1700" b="1" i="0" u="none" strike="noStrike" cap="none" baseline="0" dirty="0">
                <a:solidFill>
                  <a:srgbClr val="EBEBEB"/>
                </a:solidFill>
                <a:effectLst/>
                <a:uFill>
                  <a:solidFill>
                    <a:prstClr val="black">
                      <a:alpha val="0"/>
                    </a:prstClr>
                  </a:solidFill>
                </a:uFill>
                <a:latin typeface="Century Gothic"/>
                <a:ea typeface="Century Gothic"/>
                <a:cs typeface="Century Gothic"/>
              </a:rPr>
              <a:t>Cod QR </a:t>
            </a:r>
          </a:p>
          <a:p>
            <a:r>
              <a:rPr lang="en-US" sz="1800" dirty="0"/>
              <a:t>	</a:t>
            </a:r>
            <a:endParaRPr lang="en-GB" sz="1800" dirty="0"/>
          </a:p>
          <a:p>
            <a:r>
              <a:rPr lang="cy" sz="1700" b="0" i="0" u="none" strike="noStrike" cap="none" baseline="0" dirty="0">
                <a:solidFill>
                  <a:srgbClr val="EBEBEB"/>
                </a:solidFill>
                <a:effectLst/>
                <a:uFill>
                  <a:solidFill>
                    <a:prstClr val="black">
                      <a:alpha val="0"/>
                    </a:prstClr>
                  </a:solidFill>
                </a:uFill>
                <a:latin typeface="Century Gothic"/>
                <a:ea typeface="Century Gothic"/>
                <a:cs typeface="Century Gothic"/>
              </a:rPr>
              <a:t>Gallwch ymateb i’r arolwg ar-lein drwy </a:t>
            </a:r>
          </a:p>
          <a:p>
            <a:r>
              <a:rPr lang="cy" sz="1700" b="0" i="0" u="none" strike="noStrike" cap="none" baseline="0" dirty="0">
                <a:solidFill>
                  <a:srgbClr val="EBEBEB"/>
                </a:solidFill>
                <a:effectLst/>
                <a:uFill>
                  <a:solidFill>
                    <a:prstClr val="black">
                      <a:alpha val="0"/>
                    </a:prstClr>
                  </a:solidFill>
                </a:uFill>
                <a:latin typeface="Century Gothic"/>
                <a:ea typeface="Century Gothic"/>
                <a:cs typeface="Century Gothic"/>
              </a:rPr>
              <a:t>sganio’r cod QR </a:t>
            </a:r>
          </a:p>
          <a:p>
            <a:endParaRPr lang="en-US" sz="1800" dirty="0"/>
          </a:p>
          <a:p>
            <a:endParaRPr lang="en-US" sz="1900" dirty="0">
              <a:solidFill>
                <a:schemeClr val="bg1"/>
              </a:solidFill>
            </a:endParaRPr>
          </a:p>
          <a:p>
            <a:r>
              <a:rPr lang="cy" sz="1800" b="1" i="0" u="none" strike="noStrike" cap="none" baseline="0" dirty="0">
                <a:solidFill>
                  <a:srgbClr val="000000"/>
                </a:solidFill>
                <a:effectLst/>
                <a:uFill>
                  <a:solidFill>
                    <a:prstClr val="black">
                      <a:alpha val="0"/>
                    </a:prstClr>
                  </a:solidFill>
                </a:uFill>
                <a:latin typeface="Wingdings"/>
                <a:ea typeface="Century Gothic"/>
                <a:cs typeface="Century Gothic"/>
                <a:sym typeface="Wingdings"/>
              </a:rPr>
              <a:t></a:t>
            </a:r>
            <a:r>
              <a:rPr lang="cy" sz="1800" b="1" i="0" u="none" strike="noStrike" cap="none" baseline="0" dirty="0">
                <a:solidFill>
                  <a:srgbClr val="EBEBEB"/>
                </a:solidFill>
                <a:effectLst/>
                <a:uFill>
                  <a:solidFill>
                    <a:prstClr val="black">
                      <a:alpha val="0"/>
                    </a:prstClr>
                  </a:solidFill>
                </a:uFill>
                <a:latin typeface="Century Gothic"/>
                <a:ea typeface="Century Gothic"/>
                <a:cs typeface="Century Gothic"/>
              </a:rPr>
              <a:t>Ar bapur</a:t>
            </a:r>
          </a:p>
          <a:p>
            <a:r>
              <a:rPr lang="cy" sz="1700" b="0" i="0" u="none" strike="noStrike" cap="none" baseline="0" dirty="0">
                <a:solidFill>
                  <a:srgbClr val="EBEBEB"/>
                </a:solidFill>
                <a:effectLst/>
                <a:uFill>
                  <a:solidFill>
                    <a:prstClr val="black">
                      <a:alpha val="0"/>
                    </a:prstClr>
                  </a:solidFill>
                </a:uFill>
                <a:latin typeface="Century Gothic"/>
                <a:ea typeface="Century Gothic"/>
                <a:cs typeface="Century Gothic"/>
              </a:rPr>
              <a:t>Gallwch ymateb yn ysgrifenedig i’r cyfeiriad hwn:</a:t>
            </a:r>
          </a:p>
          <a:p>
            <a:endParaRPr lang="en-GB" sz="1800" dirty="0"/>
          </a:p>
          <a:p>
            <a:r>
              <a:rPr lang="cy" sz="1700" b="0" i="0" u="none" strike="noStrike" cap="none" baseline="0" dirty="0">
                <a:solidFill>
                  <a:srgbClr val="EBEBEB"/>
                </a:solidFill>
                <a:effectLst/>
                <a:uFill>
                  <a:solidFill>
                    <a:prstClr val="black">
                      <a:alpha val="0"/>
                    </a:prstClr>
                  </a:solidFill>
                </a:uFill>
                <a:latin typeface="Century Gothic"/>
                <a:ea typeface="Century Gothic"/>
                <a:cs typeface="Century Gothic"/>
              </a:rPr>
              <a:t>Y Tîm Moderneiddio Ysgolion, Tŷ Dewi Sant, Parc Dewi Sant, Ewlo, Sir y Fflint, CH5 3TX </a:t>
            </a:r>
          </a:p>
          <a:p>
            <a:endParaRPr lang="en-GB" sz="1800" dirty="0"/>
          </a:p>
          <a:p>
            <a:r>
              <a:rPr lang="cy" sz="1700" b="0" i="0" u="none" strike="noStrike" cap="none" baseline="0" dirty="0">
                <a:solidFill>
                  <a:srgbClr val="EBEBEB"/>
                </a:solidFill>
                <a:effectLst/>
                <a:uFill>
                  <a:solidFill>
                    <a:prstClr val="black">
                      <a:alpha val="0"/>
                    </a:prstClr>
                  </a:solidFill>
                </a:uFill>
                <a:latin typeface="Century Gothic"/>
                <a:ea typeface="Century Gothic"/>
                <a:cs typeface="Century Gothic"/>
              </a:rPr>
              <a:t>Mae rhagor o wybodaeth ar gael yma </a:t>
            </a:r>
          </a:p>
          <a:p>
            <a:endParaRPr lang="en-GB" sz="1800" dirty="0"/>
          </a:p>
          <a:p>
            <a:r>
              <a:rPr lang="en-GB" sz="1800" dirty="0">
                <a:hlinkClick r:id="rId5"/>
              </a:rPr>
              <a:t>https://www.siryfflint.gov.uk/cy/Resident/Schools/School-Modernisation-Related/Proposal-To-Reorganise-Saltney-Ferry-C.P-And-Saltney-Wood-Memorial-C.P.aspx</a:t>
            </a:r>
            <a:endParaRPr lang="en-GB" sz="1800" dirty="0"/>
          </a:p>
          <a:p>
            <a:endParaRPr lang="en-GB" sz="1800" dirty="0"/>
          </a:p>
          <a:p>
            <a:r>
              <a:rPr lang="cy" sz="1700" b="0" i="0" u="none" strike="noStrike" cap="none" baseline="0" dirty="0">
                <a:solidFill>
                  <a:srgbClr val="EBEBEB"/>
                </a:solidFill>
                <a:effectLst/>
                <a:uFill>
                  <a:solidFill>
                    <a:prstClr val="black">
                      <a:alpha val="0"/>
                    </a:prstClr>
                  </a:solidFill>
                </a:uFill>
                <a:latin typeface="Century Gothic"/>
                <a:ea typeface="Century Gothic"/>
                <a:cs typeface="Century Gothic"/>
              </a:rPr>
              <a:t>Diolch!</a:t>
            </a:r>
            <a:endParaRPr lang="ru-RU" sz="1800" dirty="0"/>
          </a:p>
          <a:p>
            <a:r>
              <a:rPr lang="en-US" sz="1800" dirty="0"/>
              <a:t>	</a:t>
            </a:r>
          </a:p>
        </p:txBody>
      </p:sp>
      <p:sp>
        <p:nvSpPr>
          <p:cNvPr id="13" name="Title 1">
            <a:extLst>
              <a:ext uri="{FF2B5EF4-FFF2-40B4-BE49-F238E27FC236}">
                <a16:creationId xmlns:a16="http://schemas.microsoft.com/office/drawing/2014/main" id="{CC4174D3-6B10-409E-9110-EEBEAA7E38C0}"/>
              </a:ext>
            </a:extLst>
          </p:cNvPr>
          <p:cNvSpPr txBox="1"/>
          <p:nvPr/>
        </p:nvSpPr>
        <p:spPr>
          <a:xfrm>
            <a:off x="198352" y="5341389"/>
            <a:ext cx="4669437" cy="1167476"/>
          </a:xfrm>
          <a:prstGeom prst="rect">
            <a:avLst/>
          </a:prstGeom>
          <a:solidFill>
            <a:schemeClr val="accent1"/>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cy" sz="1800" b="0" i="0" u="none" strike="noStrike" cap="none" baseline="0" dirty="0">
                <a:solidFill>
                  <a:srgbClr val="000000"/>
                </a:solidFill>
                <a:effectLst/>
                <a:uFill>
                  <a:solidFill>
                    <a:prstClr val="black">
                      <a:alpha val="0"/>
                    </a:prstClr>
                  </a:solidFill>
                </a:uFill>
                <a:latin typeface="Century Gothic"/>
                <a:ea typeface="Century Gothic"/>
                <a:cs typeface="Century Gothic"/>
              </a:rPr>
              <a:t>Gallwch ddweud wrthym beth yw eich barn </a:t>
            </a:r>
            <a:r>
              <a:rPr lang="en-GB" sz="1800" b="0" i="0" u="none" strike="noStrike" cap="none" baseline="0" dirty="0" err="1">
                <a:solidFill>
                  <a:srgbClr val="000000"/>
                </a:solidFill>
                <a:effectLst/>
                <a:uFill>
                  <a:solidFill>
                    <a:prstClr val="black">
                      <a:alpha val="0"/>
                    </a:prstClr>
                  </a:solidFill>
                </a:uFill>
                <a:latin typeface="Century Gothic"/>
                <a:ea typeface="Century Gothic"/>
                <a:cs typeface="Century Gothic"/>
              </a:rPr>
              <a:t>Dydd</a:t>
            </a:r>
            <a:r>
              <a:rPr lang="en-GB" sz="1800" b="0" i="0" u="none" strike="noStrike" cap="none" baseline="0" dirty="0">
                <a:solidFill>
                  <a:srgbClr val="000000"/>
                </a:solidFill>
                <a:effectLst/>
                <a:uFill>
                  <a:solidFill>
                    <a:prstClr val="black">
                      <a:alpha val="0"/>
                    </a:prstClr>
                  </a:solidFill>
                </a:uFill>
                <a:latin typeface="Century Gothic"/>
                <a:ea typeface="Century Gothic"/>
                <a:cs typeface="Century Gothic"/>
              </a:rPr>
              <a:t> Mawrth 3 </a:t>
            </a:r>
            <a:r>
              <a:rPr lang="en-GB" sz="1800" b="0" i="0" u="none" strike="noStrike" cap="none" baseline="0" dirty="0" err="1">
                <a:solidFill>
                  <a:srgbClr val="000000"/>
                </a:solidFill>
                <a:effectLst/>
                <a:uFill>
                  <a:solidFill>
                    <a:prstClr val="black">
                      <a:alpha val="0"/>
                    </a:prstClr>
                  </a:solidFill>
                </a:uFill>
                <a:latin typeface="Century Gothic"/>
                <a:ea typeface="Century Gothic"/>
                <a:cs typeface="Century Gothic"/>
              </a:rPr>
              <a:t>Mehefin</a:t>
            </a:r>
            <a:r>
              <a:rPr lang="en-GB" sz="1800" b="0" i="0" u="none" strike="noStrike" cap="none" baseline="0" dirty="0">
                <a:solidFill>
                  <a:srgbClr val="000000"/>
                </a:solidFill>
                <a:effectLst/>
                <a:uFill>
                  <a:solidFill>
                    <a:prstClr val="black">
                      <a:alpha val="0"/>
                    </a:prstClr>
                  </a:solidFill>
                </a:uFill>
                <a:latin typeface="Century Gothic"/>
                <a:ea typeface="Century Gothic"/>
                <a:cs typeface="Century Gothic"/>
              </a:rPr>
              <a:t> 2025</a:t>
            </a:r>
            <a:r>
              <a:rPr lang="cy" sz="1800" b="1" i="0" u="none" strike="noStrike" cap="none" baseline="0" dirty="0">
                <a:solidFill>
                  <a:srgbClr val="000000"/>
                </a:solidFill>
                <a:effectLst/>
                <a:uFill>
                  <a:solidFill>
                    <a:prstClr val="black">
                      <a:alpha val="0"/>
                    </a:prstClr>
                  </a:solidFill>
                </a:uFill>
                <a:latin typeface="Century Gothic"/>
                <a:ea typeface="Century Gothic"/>
                <a:cs typeface="Century Gothic"/>
              </a:rPr>
              <a:t>. </a:t>
            </a:r>
            <a:r>
              <a:rPr lang="cy" sz="1800" b="0" i="0" u="none" strike="noStrike" cap="none" baseline="0" dirty="0">
                <a:solidFill>
                  <a:srgbClr val="000000"/>
                </a:solidFill>
                <a:effectLst/>
                <a:uFill>
                  <a:solidFill>
                    <a:prstClr val="black">
                      <a:alpha val="0"/>
                    </a:prstClr>
                  </a:solidFill>
                </a:uFill>
                <a:latin typeface="Century Gothic"/>
                <a:ea typeface="Century Gothic"/>
                <a:cs typeface="Century Gothic"/>
              </a:rPr>
              <a:t>Mae’n rhaid i chi ymateb erbyn </a:t>
            </a:r>
            <a:r>
              <a:rPr lang="en-GB" sz="1800" b="1" i="0" u="none" strike="noStrike" cap="none" baseline="0" dirty="0" err="1">
                <a:solidFill>
                  <a:srgbClr val="000000"/>
                </a:solidFill>
                <a:effectLst/>
                <a:uFill>
                  <a:solidFill>
                    <a:prstClr val="black">
                      <a:alpha val="0"/>
                    </a:prstClr>
                  </a:solidFill>
                </a:uFill>
                <a:latin typeface="Century Gothic"/>
                <a:ea typeface="Century Gothic"/>
                <a:cs typeface="Century Gothic"/>
              </a:rPr>
              <a:t>hanner</a:t>
            </a:r>
            <a:r>
              <a:rPr lang="en-GB" sz="1800" b="1" i="0" u="none" strike="noStrike" cap="none" baseline="0" dirty="0">
                <a:solidFill>
                  <a:srgbClr val="000000"/>
                </a:solidFill>
                <a:effectLst/>
                <a:uFill>
                  <a:solidFill>
                    <a:prstClr val="black">
                      <a:alpha val="0"/>
                    </a:prstClr>
                  </a:solidFill>
                </a:uFill>
                <a:latin typeface="Century Gothic"/>
                <a:ea typeface="Century Gothic"/>
                <a:cs typeface="Century Gothic"/>
              </a:rPr>
              <a:t> </a:t>
            </a:r>
            <a:r>
              <a:rPr lang="en-GB" sz="1800" b="1" i="0" u="none" strike="noStrike" cap="none" baseline="0" dirty="0" err="1">
                <a:solidFill>
                  <a:srgbClr val="000000"/>
                </a:solidFill>
                <a:effectLst/>
                <a:uFill>
                  <a:solidFill>
                    <a:prstClr val="black">
                      <a:alpha val="0"/>
                    </a:prstClr>
                  </a:solidFill>
                </a:uFill>
                <a:latin typeface="Century Gothic"/>
                <a:ea typeface="Century Gothic"/>
                <a:cs typeface="Century Gothic"/>
              </a:rPr>
              <a:t>nos</a:t>
            </a:r>
            <a:r>
              <a:rPr lang="en-GB" sz="1800" b="1" i="0" u="none" strike="noStrike" cap="none" baseline="0" dirty="0">
                <a:solidFill>
                  <a:srgbClr val="000000"/>
                </a:solidFill>
                <a:effectLst/>
                <a:uFill>
                  <a:solidFill>
                    <a:prstClr val="black">
                      <a:alpha val="0"/>
                    </a:prstClr>
                  </a:solidFill>
                </a:uFill>
                <a:latin typeface="Century Gothic"/>
                <a:ea typeface="Century Gothic"/>
                <a:cs typeface="Century Gothic"/>
              </a:rPr>
              <a:t> </a:t>
            </a:r>
            <a:r>
              <a:rPr lang="en-GB" sz="1800" b="1" i="0" u="none" strike="noStrike" cap="none" baseline="0" dirty="0" err="1">
                <a:solidFill>
                  <a:srgbClr val="000000"/>
                </a:solidFill>
                <a:effectLst/>
                <a:uFill>
                  <a:solidFill>
                    <a:prstClr val="black">
                      <a:alpha val="0"/>
                    </a:prstClr>
                  </a:solidFill>
                </a:uFill>
                <a:latin typeface="Century Gothic"/>
                <a:ea typeface="Century Gothic"/>
                <a:cs typeface="Century Gothic"/>
              </a:rPr>
              <a:t>Gwener</a:t>
            </a:r>
            <a:r>
              <a:rPr lang="en-GB" sz="1800" b="1" i="0" u="none" strike="noStrike" cap="none" baseline="0" dirty="0">
                <a:solidFill>
                  <a:srgbClr val="000000"/>
                </a:solidFill>
                <a:effectLst/>
                <a:uFill>
                  <a:solidFill>
                    <a:prstClr val="black">
                      <a:alpha val="0"/>
                    </a:prstClr>
                  </a:solidFill>
                </a:uFill>
                <a:latin typeface="Century Gothic"/>
                <a:ea typeface="Century Gothic"/>
                <a:cs typeface="Century Gothic"/>
              </a:rPr>
              <a:t> </a:t>
            </a:r>
            <a:r>
              <a:rPr lang="en-GB" sz="1800" b="1" i="0" u="none" strike="noStrike" cap="none" baseline="0" dirty="0" err="1">
                <a:solidFill>
                  <a:srgbClr val="000000"/>
                </a:solidFill>
                <a:effectLst/>
                <a:uFill>
                  <a:solidFill>
                    <a:prstClr val="black">
                      <a:alpha val="0"/>
                    </a:prstClr>
                  </a:solidFill>
                </a:uFill>
                <a:latin typeface="Century Gothic"/>
                <a:ea typeface="Century Gothic"/>
                <a:cs typeface="Century Gothic"/>
              </a:rPr>
              <a:t>Gorffennaf</a:t>
            </a:r>
            <a:r>
              <a:rPr lang="en-GB" sz="1800" b="1" i="0" u="none" strike="noStrike" cap="none" baseline="0" dirty="0">
                <a:solidFill>
                  <a:srgbClr val="000000"/>
                </a:solidFill>
                <a:effectLst/>
                <a:uFill>
                  <a:solidFill>
                    <a:prstClr val="black">
                      <a:alpha val="0"/>
                    </a:prstClr>
                  </a:solidFill>
                </a:uFill>
                <a:latin typeface="Century Gothic"/>
                <a:ea typeface="Century Gothic"/>
                <a:cs typeface="Century Gothic"/>
              </a:rPr>
              <a:t> 18fed.</a:t>
            </a:r>
            <a:endParaRPr lang="cy" sz="1800" b="1" i="0" u="none" strike="noStrike" cap="none" baseline="0" dirty="0">
              <a:solidFill>
                <a:srgbClr val="000000"/>
              </a:solidFill>
              <a:effectLst/>
              <a:uFill>
                <a:solidFill>
                  <a:prstClr val="black">
                    <a:alpha val="0"/>
                  </a:prstClr>
                </a:solidFill>
              </a:uFill>
              <a:latin typeface="Century Gothic"/>
              <a:ea typeface="Century Gothic"/>
              <a:cs typeface="Century Gothic"/>
            </a:endParaRPr>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99527" y="2142271"/>
            <a:ext cx="328396" cy="328396"/>
          </a:xfrm>
          <a:prstGeom prst="rect">
            <a:avLst/>
          </a:prstGeom>
        </p:spPr>
      </p:pic>
      <p:pic>
        <p:nvPicPr>
          <p:cNvPr id="3" name="Graphic 2" descr="Person with Idea">
            <a:extLst>
              <a:ext uri="{FF2B5EF4-FFF2-40B4-BE49-F238E27FC236}">
                <a16:creationId xmlns:a16="http://schemas.microsoft.com/office/drawing/2014/main" id="{3D786428-065C-3C69-E22D-562A9635DB8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642629" y="4895676"/>
            <a:ext cx="1702072" cy="1702072"/>
          </a:xfrm>
          <a:prstGeom prst="rect">
            <a:avLst/>
          </a:prstGeom>
        </p:spPr>
      </p:pic>
      <p:pic>
        <p:nvPicPr>
          <p:cNvPr id="8" name="Picture 7">
            <a:extLst>
              <a:ext uri="{FF2B5EF4-FFF2-40B4-BE49-F238E27FC236}">
                <a16:creationId xmlns:a16="http://schemas.microsoft.com/office/drawing/2014/main" id="{EFA3C9C8-7C1B-6BA5-CBAD-B0030A060C51}"/>
              </a:ext>
            </a:extLst>
          </p:cNvPr>
          <p:cNvPicPr>
            <a:picLocks noChangeAspect="1"/>
          </p:cNvPicPr>
          <p:nvPr/>
        </p:nvPicPr>
        <p:blipFill>
          <a:blip r:embed="rId9"/>
          <a:stretch>
            <a:fillRect/>
          </a:stretch>
        </p:blipFill>
        <p:spPr>
          <a:xfrm>
            <a:off x="9347578" y="1851589"/>
            <a:ext cx="1860527" cy="1860527"/>
          </a:xfrm>
          <a:prstGeom prst="rect">
            <a:avLst/>
          </a:prstGeom>
        </p:spPr>
      </p:pic>
    </p:spTree>
    <p:extLst>
      <p:ext uri="{BB962C8B-B14F-4D97-AF65-F5344CB8AC3E}">
        <p14:creationId xmlns:p14="http://schemas.microsoft.com/office/powerpoint/2010/main" val="51076798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174D3-6B10-409E-9110-EEBEAA7E38C0}"/>
              </a:ext>
            </a:extLst>
          </p:cNvPr>
          <p:cNvSpPr>
            <a:spLocks noGrp="1"/>
          </p:cNvSpPr>
          <p:nvPr>
            <p:ph type="title"/>
          </p:nvPr>
        </p:nvSpPr>
        <p:spPr>
          <a:xfrm>
            <a:off x="393895" y="629265"/>
            <a:ext cx="9376405" cy="5560519"/>
          </a:xfrm>
        </p:spPr>
        <p:txBody>
          <a:bodyPr>
            <a:normAutofit fontScale="90000"/>
          </a:bodyPr>
          <a:lstStyle/>
          <a:p>
            <a:r>
              <a:rPr lang="cy" sz="3800" b="1" i="0" u="none" strike="noStrike" cap="none" baseline="0" dirty="0">
                <a:solidFill>
                  <a:srgbClr val="EBEBEB"/>
                </a:solidFill>
                <a:effectLst/>
                <a:uFill>
                  <a:solidFill>
                    <a:prstClr val="black">
                      <a:alpha val="0"/>
                    </a:prstClr>
                  </a:solidFill>
                </a:uFill>
                <a:latin typeface="Century Gothic"/>
                <a:ea typeface="Century Gothic"/>
                <a:cs typeface="Century Gothic"/>
              </a:rPr>
              <a:t>Cyflwyniad</a:t>
            </a:r>
            <a:br>
              <a:rPr sz="1800" dirty="0"/>
            </a:br>
            <a:br>
              <a:rPr sz="3800" dirty="0"/>
            </a:br>
            <a:r>
              <a:rPr lang="cy" sz="1800" b="0" i="0" u="none" strike="noStrike" cap="none" baseline="0" dirty="0">
                <a:solidFill>
                  <a:srgbClr val="FFFFFF"/>
                </a:solidFill>
                <a:effectLst/>
                <a:uFill>
                  <a:solidFill>
                    <a:prstClr val="black">
                      <a:alpha val="0"/>
                    </a:prstClr>
                  </a:solidFill>
                </a:uFill>
                <a:ea typeface="Century Gothic"/>
                <a:cs typeface="Century Gothic"/>
              </a:rPr>
              <a:t>Mae’r Cyngor yn awyddus i gael eich barn ynglŷn â chynnig i adrefnu Ysgol Gynradd Saltney Ferry ac Ysgol Gynradd Goffa Saltney Wood.</a:t>
            </a:r>
            <a:br>
              <a:rPr sz="1800" dirty="0"/>
            </a:br>
            <a:r>
              <a:rPr lang="cy" sz="1800" b="0" i="0" u="none" strike="noStrike" cap="none" baseline="0" dirty="0">
                <a:solidFill>
                  <a:srgbClr val="FFFFFF"/>
                </a:solidFill>
                <a:effectLst/>
                <a:uFill>
                  <a:solidFill>
                    <a:prstClr val="black">
                      <a:alpha val="0"/>
                    </a:prstClr>
                  </a:solidFill>
                </a:uFill>
                <a:ea typeface="Century Gothic"/>
                <a:cs typeface="Century Gothic"/>
              </a:rPr>
              <a:t> </a:t>
            </a:r>
            <a:br>
              <a:rPr sz="1800" dirty="0"/>
            </a:br>
            <a:r>
              <a:rPr lang="cy" sz="1800" b="0" i="0" u="none" strike="noStrike" cap="none" baseline="0" dirty="0">
                <a:solidFill>
                  <a:srgbClr val="FFFFFF"/>
                </a:solidFill>
                <a:effectLst/>
                <a:uFill>
                  <a:solidFill>
                    <a:prstClr val="black">
                      <a:alpha val="0"/>
                    </a:prstClr>
                  </a:solidFill>
                </a:uFill>
                <a:ea typeface="Century Gothic"/>
                <a:cs typeface="Century Gothic"/>
              </a:rPr>
              <a:t>Mae’r Cyngor yn bwriadu cyflawni’r ad-drefnu drwy:</a:t>
            </a:r>
            <a:br>
              <a:rPr sz="1800" dirty="0"/>
            </a:br>
            <a:br>
              <a:rPr sz="1800" dirty="0"/>
            </a:br>
            <a:r>
              <a:rPr lang="cy" sz="1800" dirty="0">
                <a:solidFill>
                  <a:srgbClr val="FFFFFF"/>
                </a:solidFill>
                <a:uFill>
                  <a:solidFill>
                    <a:prstClr val="black">
                      <a:alpha val="0"/>
                    </a:prstClr>
                  </a:solidFill>
                </a:uFill>
                <a:cs typeface="Century Gothic"/>
              </a:rPr>
              <a:t>. Gau </a:t>
            </a:r>
            <a:r>
              <a:rPr lang="cy" sz="1800" b="0" i="0" u="none" strike="noStrike" cap="none" baseline="0" dirty="0">
                <a:solidFill>
                  <a:srgbClr val="FFFFFF"/>
                </a:solidFill>
                <a:effectLst/>
                <a:uFill>
                  <a:solidFill>
                    <a:prstClr val="black">
                      <a:alpha val="0"/>
                    </a:prstClr>
                  </a:solidFill>
                </a:uFill>
                <a:ea typeface="Century Gothic"/>
                <a:cs typeface="Century Gothic"/>
              </a:rPr>
              <a:t>Ysgol Gynradd Saltney Ferry ac Ysgol Gynradd Goffa Saltney Wood </a:t>
            </a:r>
            <a:br>
              <a:rPr sz="1800" dirty="0"/>
            </a:br>
            <a:r>
              <a:rPr lang="cy" sz="1800" b="0" i="0" u="none" strike="noStrike" cap="none" baseline="0" dirty="0">
                <a:solidFill>
                  <a:srgbClr val="FFFFFF"/>
                </a:solidFill>
                <a:effectLst/>
                <a:uFill>
                  <a:solidFill>
                    <a:prstClr val="black">
                      <a:alpha val="0"/>
                    </a:prstClr>
                  </a:solidFill>
                </a:uFill>
                <a:ea typeface="Century Gothic"/>
                <a:cs typeface="Century Gothic"/>
              </a:rPr>
              <a:t>. Agor ysgol gynradd gyfunol ar y ddau safle presennol i ddechrau, tra bydd adeilad newydd yn cael ei gymeradwyo a’i adeiladu</a:t>
            </a:r>
            <a:br>
              <a:rPr sz="1800" dirty="0"/>
            </a:br>
            <a:r>
              <a:rPr lang="cy" sz="1800" b="0" i="0" u="none" strike="noStrike" cap="none" baseline="0" dirty="0">
                <a:solidFill>
                  <a:srgbClr val="FFFFFF"/>
                </a:solidFill>
                <a:effectLst/>
                <a:uFill>
                  <a:solidFill>
                    <a:prstClr val="black">
                      <a:alpha val="0"/>
                    </a:prstClr>
                  </a:solidFill>
                </a:uFill>
                <a:ea typeface="Century Gothic"/>
                <a:cs typeface="Century Gothic"/>
              </a:rPr>
              <a:t>. Agor Ysgol Gynradd Gymunedol Cyfrwng Saesneg newydd â lle i 315 o ddisgyblion ar y tir lle mae Ysgol Gynradd Goffa Saltney Wood ar hyn o bryd.</a:t>
            </a:r>
            <a:br>
              <a:rPr sz="1800" dirty="0"/>
            </a:br>
            <a:br>
              <a:rPr sz="1800" dirty="0"/>
            </a:br>
            <a:r>
              <a:rPr lang="cy" sz="1800" b="1" i="0" u="none" strike="noStrike" cap="none" baseline="0" dirty="0">
                <a:solidFill>
                  <a:srgbClr val="EBEBEB"/>
                </a:solidFill>
                <a:effectLst/>
                <a:uFill>
                  <a:solidFill>
                    <a:prstClr val="black">
                      <a:alpha val="0"/>
                    </a:prstClr>
                  </a:solidFill>
                </a:uFill>
                <a:ea typeface="Century Gothic"/>
                <a:cs typeface="Century Gothic"/>
              </a:rPr>
              <a:t>Eisiau mwy o wybodaeth?</a:t>
            </a:r>
            <a:br>
              <a:rPr sz="1800" dirty="0"/>
            </a:br>
            <a:br>
              <a:rPr sz="1800" dirty="0"/>
            </a:br>
            <a:r>
              <a:rPr lang="cy" sz="1800" b="0" i="0" u="none" strike="noStrike" cap="none" baseline="0" dirty="0">
                <a:solidFill>
                  <a:srgbClr val="EBEBEB"/>
                </a:solidFill>
                <a:effectLst/>
                <a:uFill>
                  <a:solidFill>
                    <a:prstClr val="black">
                      <a:alpha val="0"/>
                    </a:prstClr>
                  </a:solidFill>
                </a:uFill>
                <a:ea typeface="Century Gothic"/>
                <a:cs typeface="Century Gothic"/>
              </a:rPr>
              <a:t>Os ydych chi eisiau cael gwybod mwy am ein cynlluniau, rydym wedi paratoi dogfen fwy manwl.  Dilynwch y ddolen hon:</a:t>
            </a:r>
            <a:br>
              <a:rPr sz="1800" dirty="0"/>
            </a:br>
            <a:br>
              <a:rPr sz="1800" dirty="0"/>
            </a:br>
            <a:r>
              <a:rPr lang="en-GB" sz="1800" dirty="0">
                <a:hlinkClick r:id="rId4"/>
              </a:rPr>
              <a:t>https://www.siryfflint.gov.uk/cy/Resident/Schools/School-Modernisation-Related/Proposal-To-Reorganise-Saltney-Ferry-C.P-And-Saltney-Wood-Memorial-C.P.aspx</a:t>
            </a:r>
            <a:br>
              <a:rPr lang="en-GB" sz="1800" dirty="0"/>
            </a:br>
            <a:br>
              <a:rPr sz="2000" dirty="0"/>
            </a:br>
            <a:br>
              <a:rPr sz="1800" dirty="0"/>
            </a:br>
            <a:endParaRPr lang="en-US" sz="2000" dirty="0"/>
          </a:p>
        </p:txBody>
      </p:sp>
      <p:graphicFrame>
        <p:nvGraphicFramePr>
          <p:cNvPr id="4" name="Content Placeholder 3" descr="SmartArt graphic">
            <a:extLst>
              <a:ext uri="{FF2B5EF4-FFF2-40B4-BE49-F238E27FC236}">
                <a16:creationId xmlns:a16="http://schemas.microsoft.com/office/drawing/2014/main" id="{C881A426-2B90-41D4-8B71-F9600C3FCE87}"/>
              </a:ext>
            </a:extLst>
          </p:cNvPr>
          <p:cNvGraphicFramePr>
            <a:graphicFrameLocks noGrp="1"/>
          </p:cNvGraphicFramePr>
          <p:nvPr>
            <p:ph idx="1"/>
            <p:extLst>
              <p:ext uri="{D42A27DB-BD31-4B8C-83A1-F6EECF244321}">
                <p14:modId xmlns:p14="http://schemas.microsoft.com/office/powerpoint/2010/main" val="3839832557"/>
              </p:ext>
            </p:extLst>
          </p:nvPr>
        </p:nvGraphicFramePr>
        <p:xfrm>
          <a:off x="9894244" y="4971954"/>
          <a:ext cx="2216617" cy="177252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8" name="Rectangle 77">
            <a:extLst>
              <a:ext uri="{FF2B5EF4-FFF2-40B4-BE49-F238E27FC236}">
                <a16:creationId xmlns:a16="http://schemas.microsoft.com/office/drawing/2014/main" id="{7527E565-DE8D-445C-9879-AD1D04415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233388161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fillRect/>
          </a:stretch>
        </a:blipFill>
        <a:effectLst/>
      </p:bgPr>
    </p:bg>
    <p:spTree>
      <p:nvGrpSpPr>
        <p:cNvPr id="1" name=""/>
        <p:cNvGrpSpPr/>
        <p:nvPr/>
      </p:nvGrpSpPr>
      <p:grpSpPr>
        <a:xfrm>
          <a:off x="0" y="0"/>
          <a:ext cx="0" cy="0"/>
          <a:chOff x="0" y="0"/>
          <a:chExt cx="0" cy="0"/>
        </a:xfrm>
      </p:grpSpPr>
      <p:pic>
        <p:nvPicPr>
          <p:cNvPr id="49" name="Picture 48">
            <a:extLst>
              <a:ext uri="{FF2B5EF4-FFF2-40B4-BE49-F238E27FC236}">
                <a16:creationId xmlns:a16="http://schemas.microsoft.com/office/drawing/2014/main" id="{AA085689-791F-4B8F-9F30-12415B97D36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a:ext>
            </a:extLst>
          </a:blip>
          <a:srcRect l="3613"/>
          <a:stretch>
            <a:fillRect/>
          </a:stretch>
        </p:blipFill>
        <p:spPr>
          <a:xfrm>
            <a:off x="0" y="2669685"/>
            <a:ext cx="4037012" cy="4188315"/>
          </a:xfrm>
          <a:prstGeom prst="rect">
            <a:avLst/>
          </a:prstGeom>
        </p:spPr>
      </p:pic>
      <p:pic>
        <p:nvPicPr>
          <p:cNvPr id="51" name="Picture 50">
            <a:extLst>
              <a:ext uri="{FF2B5EF4-FFF2-40B4-BE49-F238E27FC236}">
                <a16:creationId xmlns:a16="http://schemas.microsoft.com/office/drawing/2014/main" id="{AA3FED7F-6821-47C0-A464-E9278B24129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a:ext>
            </a:extLst>
          </a:blip>
          <a:srcRect l="35640"/>
          <a:stretch>
            <a:fillRect/>
          </a:stretch>
        </p:blipFill>
        <p:spPr>
          <a:xfrm>
            <a:off x="0" y="2892347"/>
            <a:ext cx="1522412" cy="2365453"/>
          </a:xfrm>
          <a:prstGeom prst="rect">
            <a:avLst/>
          </a:prstGeom>
        </p:spPr>
      </p:pic>
      <p:sp>
        <p:nvSpPr>
          <p:cNvPr id="53" name="Oval 52">
            <a:extLst>
              <a:ext uri="{FF2B5EF4-FFF2-40B4-BE49-F238E27FC236}">
                <a16:creationId xmlns:a16="http://schemas.microsoft.com/office/drawing/2014/main" id="{8F54B2FB-3F54-4350-8D1B-F86D677CA7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pic>
        <p:nvPicPr>
          <p:cNvPr id="55" name="Picture 54">
            <a:extLst>
              <a:ext uri="{FF2B5EF4-FFF2-40B4-BE49-F238E27FC236}">
                <a16:creationId xmlns:a16="http://schemas.microsoft.com/office/drawing/2014/main" id="{561B34F5-88E5-4711-BC16-3005C29AD7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6">
            <a:extLst>
              <a:ext uri="{28A0092B-C50C-407E-A947-70E740481C1C}">
                <a14:useLocalDpi xmlns:a14="http://schemas.microsoft.com/office/drawing/2010/main"/>
              </a:ext>
            </a:extLst>
          </a:blip>
          <a:srcRect t="28813"/>
          <a:stretch>
            <a:fillRect/>
          </a:stretch>
        </p:blipFill>
        <p:spPr>
          <a:xfrm>
            <a:off x="7999412" y="0"/>
            <a:ext cx="1603387" cy="1141407"/>
          </a:xfrm>
          <a:prstGeom prst="rect">
            <a:avLst/>
          </a:prstGeom>
        </p:spPr>
      </p:pic>
      <p:pic>
        <p:nvPicPr>
          <p:cNvPr id="57" name="Picture 56">
            <a:extLst>
              <a:ext uri="{FF2B5EF4-FFF2-40B4-BE49-F238E27FC236}">
                <a16:creationId xmlns:a16="http://schemas.microsoft.com/office/drawing/2014/main" id="{4F3661D0-2268-4D3E-88BA-0647BCBE33A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7">
            <a:extLst>
              <a:ext uri="{28A0092B-C50C-407E-A947-70E740481C1C}">
                <a14:useLocalDpi xmlns:a14="http://schemas.microsoft.com/office/drawing/2010/main"/>
              </a:ext>
            </a:extLst>
          </a:blip>
          <a:srcRect b="23320"/>
          <a:stretch>
            <a:fillRect/>
          </a:stretch>
        </p:blipFill>
        <p:spPr>
          <a:xfrm>
            <a:off x="8609012" y="6096000"/>
            <a:ext cx="993734" cy="762000"/>
          </a:xfrm>
          <a:prstGeom prst="rect">
            <a:avLst/>
          </a:prstGeom>
        </p:spPr>
      </p:pic>
      <p:sp>
        <p:nvSpPr>
          <p:cNvPr id="59" name="Rectangle 58">
            <a:extLst>
              <a:ext uri="{FF2B5EF4-FFF2-40B4-BE49-F238E27FC236}">
                <a16:creationId xmlns:a16="http://schemas.microsoft.com/office/drawing/2014/main" id="{DDB56DB5-0324-4F79-9AB8-CB18C1DC8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1" name="Title 10">
            <a:extLst>
              <a:ext uri="{FF2B5EF4-FFF2-40B4-BE49-F238E27FC236}">
                <a16:creationId xmlns:a16="http://schemas.microsoft.com/office/drawing/2014/main" id="{148C75AA-C615-44E8-850A-3C0634ABFA22}"/>
              </a:ext>
            </a:extLst>
          </p:cNvPr>
          <p:cNvSpPr>
            <a:spLocks noGrp="1"/>
          </p:cNvSpPr>
          <p:nvPr>
            <p:ph type="title"/>
          </p:nvPr>
        </p:nvSpPr>
        <p:spPr>
          <a:xfrm>
            <a:off x="315256" y="347626"/>
            <a:ext cx="6109459" cy="907160"/>
          </a:xfrm>
        </p:spPr>
        <p:txBody>
          <a:bodyPr vert="horz" lIns="91440" tIns="45720" rIns="91440" bIns="45720" rtlCol="0" anchor="t">
            <a:normAutofit/>
          </a:bodyPr>
          <a:lstStyle/>
          <a:p>
            <a:r>
              <a:rPr lang="cy" sz="3300" b="1" i="0" u="none" strike="noStrike" cap="none" baseline="0">
                <a:solidFill>
                  <a:srgbClr val="EBEBEB"/>
                </a:solidFill>
                <a:effectLst/>
                <a:uFill>
                  <a:solidFill>
                    <a:prstClr val="black">
                      <a:alpha val="0"/>
                    </a:prstClr>
                  </a:solidFill>
                </a:uFill>
                <a:latin typeface="Century Gothic"/>
                <a:ea typeface="Century Gothic"/>
                <a:cs typeface="Century Gothic"/>
              </a:rPr>
              <a:t>Beth ydym ni’n ei wneud?</a:t>
            </a:r>
          </a:p>
        </p:txBody>
      </p:sp>
      <p:graphicFrame>
        <p:nvGraphicFramePr>
          <p:cNvPr id="13" name="Content Placeholder 3" descr="SmartArt graphic">
            <a:extLst>
              <a:ext uri="{FF2B5EF4-FFF2-40B4-BE49-F238E27FC236}">
                <a16:creationId xmlns:a16="http://schemas.microsoft.com/office/drawing/2014/main" id="{C881A426-2B90-41D4-8B71-F9600C3FCE87}"/>
              </a:ext>
            </a:extLst>
          </p:cNvPr>
          <p:cNvGraphicFramePr>
            <a:graphicFrameLocks noGrp="1"/>
          </p:cNvGraphicFramePr>
          <p:nvPr>
            <p:ph sz="half" idx="1"/>
            <p:extLst>
              <p:ext uri="{D42A27DB-BD31-4B8C-83A1-F6EECF244321}">
                <p14:modId xmlns:p14="http://schemas.microsoft.com/office/powerpoint/2010/main" val="579726993"/>
              </p:ext>
            </p:extLst>
          </p:nvPr>
        </p:nvGraphicFramePr>
        <p:xfrm>
          <a:off x="9997676" y="4495800"/>
          <a:ext cx="2194323" cy="2362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2" name="Title 1">
            <a:extLst>
              <a:ext uri="{FF2B5EF4-FFF2-40B4-BE49-F238E27FC236}">
                <a16:creationId xmlns:a16="http://schemas.microsoft.com/office/drawing/2014/main" id="{CC4174D3-6B10-409E-9110-EEBEAA7E38C0}"/>
              </a:ext>
            </a:extLst>
          </p:cNvPr>
          <p:cNvSpPr txBox="1"/>
          <p:nvPr/>
        </p:nvSpPr>
        <p:spPr>
          <a:xfrm>
            <a:off x="386497" y="1240195"/>
            <a:ext cx="9611179" cy="4480829"/>
          </a:xfrm>
          <a:prstGeom prst="rect">
            <a:avLst/>
          </a:prstGeom>
        </p:spPr>
        <p:txBody>
          <a:bodyPr vert="horz" lIns="91440" tIns="45720" rIns="91440" bIns="45720" rtlCol="0" anchor="t">
            <a:normAutofit fontScale="85000" lnSpcReduction="200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342900" indent="-342900">
              <a:buFont typeface="Arial" panose="020B0604020202020204" pitchFamily="34" charset="0"/>
              <a:buChar char="•"/>
            </a:pPr>
            <a:r>
              <a:rPr lang="cy" sz="2000" b="0" i="0" u="none" strike="noStrike" cap="none" baseline="0" dirty="0">
                <a:solidFill>
                  <a:srgbClr val="EBEBEB"/>
                </a:solidFill>
                <a:effectLst/>
                <a:uFill>
                  <a:solidFill>
                    <a:prstClr val="black">
                      <a:alpha val="0"/>
                    </a:prstClr>
                  </a:solidFill>
                </a:uFill>
                <a:latin typeface="Century Gothic"/>
                <a:ea typeface="Century Gothic"/>
                <a:cs typeface="Century Gothic"/>
              </a:rPr>
              <a:t>Mae’n rhaid i’r Cyngor ddilyn prosesau penodol wrth ystyried gwneud newidiadau sylweddol i ysgolion.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cy" sz="2000" b="0" i="0" u="none" strike="noStrike" cap="none" baseline="0" dirty="0">
                <a:solidFill>
                  <a:srgbClr val="EBEBEB"/>
                </a:solidFill>
                <a:effectLst/>
                <a:uFill>
                  <a:solidFill>
                    <a:prstClr val="black">
                      <a:alpha val="0"/>
                    </a:prstClr>
                  </a:solidFill>
                </a:uFill>
                <a:latin typeface="Century Gothic"/>
                <a:ea typeface="Century Gothic"/>
                <a:cs typeface="Century Gothic"/>
              </a:rPr>
              <a:t>Fel rhan o’r prosesau hynny rydym wedi dechrau trafodaeth ffurfiol i ofyn i chi am eich barn i’n helpu ni gyda’n proses gwneud penderfyniadau.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cy" sz="2000" b="0" i="0" u="none" strike="noStrike" cap="none" baseline="0" dirty="0">
                <a:solidFill>
                  <a:srgbClr val="EBEBEB"/>
                </a:solidFill>
                <a:effectLst/>
                <a:uFill>
                  <a:solidFill>
                    <a:prstClr val="black">
                      <a:alpha val="0"/>
                    </a:prstClr>
                  </a:solidFill>
                </a:uFill>
                <a:latin typeface="Century Gothic"/>
                <a:ea typeface="Century Gothic"/>
                <a:cs typeface="Century Gothic"/>
              </a:rPr>
              <a:t>Mae eich safbwyntiau’n bwysig iawn i ni ac fe fyddant yn cael eu rhoi i Gabinet y Cyngor pan fyddant yn gwneud penderfyniad ar adrefnu addysg gynradd yn Ysgol Gynradd Goffa Saltney Wood ac Ysgol Gynradd Saltney Ferry.</a:t>
            </a:r>
          </a:p>
          <a:p>
            <a:pPr marL="342900" indent="-342900">
              <a:buFont typeface="Arial" panose="020B0604020202020204" pitchFamily="34" charset="0"/>
              <a:buChar char="•"/>
            </a:pPr>
            <a:endParaRPr lang="cy" sz="2000" dirty="0">
              <a:solidFill>
                <a:srgbClr val="EBEBEB"/>
              </a:solidFill>
              <a:uFill>
                <a:solidFill>
                  <a:prstClr val="black">
                    <a:alpha val="0"/>
                  </a:prstClr>
                </a:solidFill>
              </a:uFill>
              <a:latin typeface="Century Gothic"/>
              <a:ea typeface="Century Gothic"/>
              <a:cs typeface="Century Gothic"/>
            </a:endParaRPr>
          </a:p>
          <a:p>
            <a:pPr marL="342900" indent="-342900">
              <a:buFont typeface="Arial" panose="020B0604020202020204" pitchFamily="34" charset="0"/>
              <a:buChar char="•"/>
            </a:pP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Mae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Confensiwn</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y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Cenhedloedd</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Unedig</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ar</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Hawliau’r</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Plentyn</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(CCUHP)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yn</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gytundeb</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rhyngwladol</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sy’n</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gyfreithiol</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rwymol</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sy’n</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amlinellu’r</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materion</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sifil</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gwleidyddol</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hawliau</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economaidd</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cymdeithasol</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diwylliannol</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pob</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plentyn</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waeth</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beth</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fo'u</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hil</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crefydd</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neu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allu</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Mae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Erthygl</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12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yn</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datgan</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bod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gan</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bobl</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ifanc</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yr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hawl</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i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fynegi</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eu</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barn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ar</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faterion</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sy’n</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effeithio</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arnynt</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ac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i’r</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safbwyntiau</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hynny</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gael</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eu</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hystyried</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yn</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 </a:t>
            </a:r>
            <a:r>
              <a:rPr lang="en-GB" sz="2000" b="0" i="0" u="none" strike="noStrike" cap="none" baseline="0" dirty="0" err="1">
                <a:solidFill>
                  <a:srgbClr val="EBEBEB"/>
                </a:solidFill>
                <a:effectLst/>
                <a:uFill>
                  <a:solidFill>
                    <a:prstClr val="black">
                      <a:alpha val="0"/>
                    </a:prstClr>
                  </a:solidFill>
                </a:uFill>
                <a:latin typeface="Century Gothic"/>
                <a:ea typeface="Century Gothic"/>
                <a:cs typeface="Century Gothic"/>
              </a:rPr>
              <a:t>briodol</a:t>
            </a:r>
            <a:r>
              <a:rPr lang="en-GB" sz="2000" b="0" i="0" u="none" strike="noStrike" cap="none" baseline="0" dirty="0">
                <a:solidFill>
                  <a:srgbClr val="EBEBEB"/>
                </a:solidFill>
                <a:effectLst/>
                <a:uFill>
                  <a:solidFill>
                    <a:prstClr val="black">
                      <a:alpha val="0"/>
                    </a:prstClr>
                  </a:solidFill>
                </a:uFill>
                <a:latin typeface="Century Gothic"/>
                <a:ea typeface="Century Gothic"/>
                <a:cs typeface="Century Gothic"/>
              </a:rPr>
              <a:t>.</a:t>
            </a:r>
            <a:endParaRPr lang="cy" sz="2000" b="0" i="0" u="none" strike="noStrike" cap="none" baseline="0" dirty="0">
              <a:solidFill>
                <a:srgbClr val="EBEBEB"/>
              </a:solidFill>
              <a:effectLst/>
              <a:uFill>
                <a:solidFill>
                  <a:prstClr val="black">
                    <a:alpha val="0"/>
                  </a:prstClr>
                </a:solidFill>
              </a:uFill>
              <a:latin typeface="Century Gothic"/>
              <a:ea typeface="Century Gothic"/>
              <a:cs typeface="Century Gothic"/>
            </a:endParaRP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cy" sz="2000" b="0" i="0" u="none" strike="noStrike" cap="none" baseline="0" dirty="0">
                <a:solidFill>
                  <a:srgbClr val="EBEBEB"/>
                </a:solidFill>
                <a:effectLst/>
                <a:uFill>
                  <a:solidFill>
                    <a:prstClr val="black">
                      <a:alpha val="0"/>
                    </a:prstClr>
                  </a:solidFill>
                </a:uFill>
                <a:latin typeface="Century Gothic"/>
                <a:ea typeface="Century Gothic"/>
                <a:cs typeface="Century Gothic"/>
              </a:rPr>
              <a:t>Bydd Cynghorwyr yn trafod eich safbwyntiau, materion a’r goblygiadau o adrefnu addysg gynradd yn Ysgol Gynradd Goffa Saltney Wood ac Ysgol Gynradd Saltney Ferry ac yna fe fyddant yn penderfynu beth fydd yn digwydd nesaf.</a:t>
            </a:r>
          </a:p>
          <a:p>
            <a:endParaRPr lang="en-US" sz="1600" dirty="0"/>
          </a:p>
        </p:txBody>
      </p:sp>
    </p:spTree>
    <p:extLst>
      <p:ext uri="{BB962C8B-B14F-4D97-AF65-F5344CB8AC3E}">
        <p14:creationId xmlns:p14="http://schemas.microsoft.com/office/powerpoint/2010/main" val="55508901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C570-72AC-45BE-BB60-458EBBAC8C19}"/>
              </a:ext>
            </a:extLst>
          </p:cNvPr>
          <p:cNvSpPr>
            <a:spLocks noGrp="1"/>
          </p:cNvSpPr>
          <p:nvPr>
            <p:ph type="title"/>
          </p:nvPr>
        </p:nvSpPr>
        <p:spPr>
          <a:xfrm>
            <a:off x="329617" y="895528"/>
            <a:ext cx="9370045" cy="948691"/>
          </a:xfrm>
        </p:spPr>
        <p:txBody>
          <a:bodyPr/>
          <a:lstStyle/>
          <a:p>
            <a:r>
              <a:rPr lang="cy" sz="2800" b="0" i="0" u="none" strike="noStrike" cap="none" baseline="0" dirty="0">
                <a:solidFill>
                  <a:srgbClr val="EBEBEB"/>
                </a:solidFill>
                <a:effectLst/>
                <a:uFill>
                  <a:solidFill>
                    <a:prstClr val="black">
                      <a:alpha val="0"/>
                    </a:prstClr>
                  </a:solidFill>
                </a:uFill>
                <a:latin typeface="Century Gothic"/>
                <a:ea typeface="Century Gothic"/>
                <a:cs typeface="Century Gothic"/>
              </a:rPr>
              <a:t>Cefndir</a:t>
            </a:r>
            <a:br>
              <a:rPr sz="2000" dirty="0"/>
            </a:br>
            <a:br>
              <a:rPr sz="2000" dirty="0"/>
            </a:br>
            <a:r>
              <a:rPr lang="cy" sz="2000" b="0" i="0" u="none" strike="noStrike" cap="none" baseline="0" dirty="0">
                <a:solidFill>
                  <a:srgbClr val="EBEBEB"/>
                </a:solidFill>
                <a:effectLst/>
                <a:uFill>
                  <a:solidFill>
                    <a:prstClr val="black">
                      <a:alpha val="0"/>
                    </a:prstClr>
                  </a:solidFill>
                </a:uFill>
                <a:latin typeface="Century Gothic"/>
                <a:ea typeface="Century Gothic"/>
                <a:cs typeface="Century Gothic"/>
              </a:rPr>
              <a:t>Mae Ysgol Gynradd Saltney Ferry ac  Ysgol Gynradd Goffa Saltney Wood yn ddwy ysgol gynradd gymunedol cyfrwng Saesneg sy’n gwasanaethu ardal Saltney. Yn hanesyddol mae lleoedd gwag wedi bod yn y ddwy ysgol ac mae’r amcanestyniadau’n nodi y bydd y duedd hon yn parhau. Mae ysgolion heb eu llenwi yn gostus i’w gweithredu ac yn adlewyrchu galw sy’n lleihau yn yr ardal. Hefyd mae angen gwaith atgyweirio costus, gwaith cynnal a chadw a gwelliannau addasrwydd ar y ddwy ysgol.</a:t>
            </a:r>
            <a:br>
              <a:rPr sz="2000" dirty="0"/>
            </a:br>
            <a:br>
              <a:rPr sz="2000" dirty="0"/>
            </a:br>
            <a:r>
              <a:rPr lang="cy" sz="2000" b="0" i="0" u="none" strike="noStrike" cap="none" baseline="0" dirty="0">
                <a:solidFill>
                  <a:srgbClr val="EBEBEB"/>
                </a:solidFill>
                <a:effectLst/>
                <a:uFill>
                  <a:solidFill>
                    <a:prstClr val="black">
                      <a:alpha val="0"/>
                    </a:prstClr>
                  </a:solidFill>
                </a:uFill>
                <a:latin typeface="Century Gothic"/>
                <a:ea typeface="Century Gothic"/>
                <a:cs typeface="Century Gothic"/>
              </a:rPr>
              <a:t>Fel awdurdod lleol mae gennym ni ddyletswydd i ddarparu’r nifer cywir o leoedd mewn ysgolion yn yr ardal iawn a sicrhau defnydd effeithlon ac effeithiol o adnoddau. Felly mae cynnig wedi ei gyflwyno i gau a chyfuno’r ddwy ysgol yn un cyfleuster o’r radd flaenaf gan ddefnyddio’r tir sy’n gysylltiedig â safle presennol Ysgol Gynradd Goffa Saltney Wood.</a:t>
            </a:r>
            <a:br>
              <a:rPr sz="2800" dirty="0"/>
            </a:br>
            <a:br>
              <a:rPr sz="2800" dirty="0"/>
            </a:br>
            <a:endParaRPr lang="ru-RU" sz="2800" dirty="0"/>
          </a:p>
        </p:txBody>
      </p:sp>
      <p:sp>
        <p:nvSpPr>
          <p:cNvPr id="7" name="Title 1">
            <a:extLst>
              <a:ext uri="{FF2B5EF4-FFF2-40B4-BE49-F238E27FC236}">
                <a16:creationId xmlns:a16="http://schemas.microsoft.com/office/drawing/2014/main" id="{CC4174D3-6B10-409E-9110-EEBEAA7E38C0}"/>
              </a:ext>
            </a:extLst>
          </p:cNvPr>
          <p:cNvSpPr txBox="1"/>
          <p:nvPr/>
        </p:nvSpPr>
        <p:spPr>
          <a:xfrm>
            <a:off x="615921" y="1369874"/>
            <a:ext cx="8923495" cy="4984859"/>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1800">
                <a:solidFill>
                  <a:srgbClr val="000000"/>
                </a:solidFill>
                <a:effectLst/>
                <a:latin typeface="Trebuchet MS" panose="020B0603020202020204" pitchFamily="34" charset="0"/>
                <a:ea typeface="Calibri" panose="020F0502020204030204" pitchFamily="34" charset="0"/>
                <a:cs typeface="Arial" panose="020B0604020202020204" pitchFamily="34" charset="0"/>
              </a:rPr>
              <a:t> </a:t>
            </a:r>
            <a:endParaRPr lang="en-GB" sz="2400">
              <a:latin typeface="+mn-lt"/>
              <a:cs typeface="Times New Roman" panose="02020603050405020304" pitchFamily="18" charset="0"/>
            </a:endParaRPr>
          </a:p>
          <a:p>
            <a:endParaRPr lang="en-US" sz="2400">
              <a:latin typeface="+mn-lt"/>
              <a:cs typeface="Times New Roman" panose="02020603050405020304" pitchFamily="18" charset="0"/>
            </a:endParaRPr>
          </a:p>
          <a:p>
            <a:endParaRPr lang="en-US" sz="2400">
              <a:effectLst/>
              <a:latin typeface="+mn-lt"/>
              <a:ea typeface="Trebuchet MS" panose="020B0603020202020204" pitchFamily="34" charset="0"/>
              <a:cs typeface="Times New Roman" panose="02020603050405020304" pitchFamily="18" charset="0"/>
            </a:endParaRPr>
          </a:p>
          <a:p>
            <a:endParaRPr lang="en-US" sz="2400">
              <a:latin typeface="+mn-lt"/>
              <a:ea typeface="Trebuchet MS" panose="020B0603020202020204" pitchFamily="34" charset="0"/>
              <a:cs typeface="Times New Roman" panose="02020603050405020304" pitchFamily="18" charset="0"/>
            </a:endParaRPr>
          </a:p>
          <a:p>
            <a:endParaRPr lang="en-US" sz="2000"/>
          </a:p>
          <a:p>
            <a:endParaRPr lang="en-US" sz="2000"/>
          </a:p>
          <a:p>
            <a:endParaRPr lang="en-US" sz="2000"/>
          </a:p>
        </p:txBody>
      </p:sp>
      <p:graphicFrame>
        <p:nvGraphicFramePr>
          <p:cNvPr id="11" name="Content Placeholder 3" descr="SmartArt graphic">
            <a:extLst>
              <a:ext uri="{FF2B5EF4-FFF2-40B4-BE49-F238E27FC236}">
                <a16:creationId xmlns:a16="http://schemas.microsoft.com/office/drawing/2014/main" id="{C881A426-2B90-41D4-8B71-F9600C3FCE87}"/>
              </a:ext>
            </a:extLst>
          </p:cNvPr>
          <p:cNvGraphicFramePr/>
          <p:nvPr>
            <p:extLst>
              <p:ext uri="{D42A27DB-BD31-4B8C-83A1-F6EECF244321}">
                <p14:modId xmlns:p14="http://schemas.microsoft.com/office/powerpoint/2010/main" val="1631082944"/>
              </p:ext>
            </p:extLst>
          </p:nvPr>
        </p:nvGraphicFramePr>
        <p:xfrm>
          <a:off x="10236591" y="5370342"/>
          <a:ext cx="1955409" cy="1487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Graphic 2" descr="Schoolhouse">
            <a:extLst>
              <a:ext uri="{FF2B5EF4-FFF2-40B4-BE49-F238E27FC236}">
                <a16:creationId xmlns:a16="http://schemas.microsoft.com/office/drawing/2014/main" id="{0CAB4766-DA2F-C6DB-B0E1-685A54384B3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413358" y="1369874"/>
            <a:ext cx="2778642" cy="2778642"/>
          </a:xfrm>
          <a:prstGeom prst="rect">
            <a:avLst/>
          </a:prstGeom>
        </p:spPr>
      </p:pic>
    </p:spTree>
    <p:extLst>
      <p:ext uri="{BB962C8B-B14F-4D97-AF65-F5344CB8AC3E}">
        <p14:creationId xmlns:p14="http://schemas.microsoft.com/office/powerpoint/2010/main" val="7028535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2000"/>
                <a:hueMod val="108000"/>
                <a:satMod val="164000"/>
                <a:lumMod val="69000"/>
              </a:schemeClr>
              <a:schemeClr val="bg2">
                <a:tint val="96000"/>
                <a:hueMod val="90000"/>
                <a:satMod val="130000"/>
                <a:lumMod val="134000"/>
              </a:schemeClr>
            </a:duotone>
          </a:blip>
          <a:stretch>
            <a:fillRect/>
          </a:stretch>
        </a:blipFill>
        <a:effectLst/>
      </p:bgPr>
    </p:bg>
    <p:spTree>
      <p:nvGrpSpPr>
        <p:cNvPr id="1" name=""/>
        <p:cNvGrpSpPr/>
        <p:nvPr/>
      </p:nvGrpSpPr>
      <p:grpSpPr>
        <a:xfrm>
          <a:off x="0" y="0"/>
          <a:ext cx="0" cy="0"/>
          <a:chOff x="0" y="0"/>
          <a:chExt cx="0" cy="0"/>
        </a:xfrm>
      </p:grpSpPr>
      <p:pic>
        <p:nvPicPr>
          <p:cNvPr id="49" name="Picture 48">
            <a:extLst>
              <a:ext uri="{FF2B5EF4-FFF2-40B4-BE49-F238E27FC236}">
                <a16:creationId xmlns:a16="http://schemas.microsoft.com/office/drawing/2014/main" id="{AA085689-791F-4B8F-9F30-12415B97D36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a:ext>
            </a:extLst>
          </a:blip>
          <a:srcRect l="3613"/>
          <a:stretch>
            <a:fillRect/>
          </a:stretch>
        </p:blipFill>
        <p:spPr>
          <a:xfrm>
            <a:off x="0" y="2669685"/>
            <a:ext cx="4037012" cy="4188315"/>
          </a:xfrm>
          <a:prstGeom prst="rect">
            <a:avLst/>
          </a:prstGeom>
        </p:spPr>
      </p:pic>
      <p:pic>
        <p:nvPicPr>
          <p:cNvPr id="51" name="Picture 50">
            <a:extLst>
              <a:ext uri="{FF2B5EF4-FFF2-40B4-BE49-F238E27FC236}">
                <a16:creationId xmlns:a16="http://schemas.microsoft.com/office/drawing/2014/main" id="{AA3FED7F-6821-47C0-A464-E9278B24129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a:ext>
            </a:extLst>
          </a:blip>
          <a:srcRect l="35640"/>
          <a:stretch>
            <a:fillRect/>
          </a:stretch>
        </p:blipFill>
        <p:spPr>
          <a:xfrm>
            <a:off x="0" y="2892347"/>
            <a:ext cx="1522412" cy="2365453"/>
          </a:xfrm>
          <a:prstGeom prst="rect">
            <a:avLst/>
          </a:prstGeom>
        </p:spPr>
      </p:pic>
      <p:pic>
        <p:nvPicPr>
          <p:cNvPr id="55" name="Picture 54">
            <a:extLst>
              <a:ext uri="{FF2B5EF4-FFF2-40B4-BE49-F238E27FC236}">
                <a16:creationId xmlns:a16="http://schemas.microsoft.com/office/drawing/2014/main" id="{561B34F5-88E5-4711-BC16-3005C29AD7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6">
            <a:extLst>
              <a:ext uri="{28A0092B-C50C-407E-A947-70E740481C1C}">
                <a14:useLocalDpi xmlns:a14="http://schemas.microsoft.com/office/drawing/2010/main"/>
              </a:ext>
            </a:extLst>
          </a:blip>
          <a:srcRect t="28813"/>
          <a:stretch>
            <a:fillRect/>
          </a:stretch>
        </p:blipFill>
        <p:spPr>
          <a:xfrm>
            <a:off x="7999412" y="0"/>
            <a:ext cx="1603387" cy="1141407"/>
          </a:xfrm>
          <a:prstGeom prst="rect">
            <a:avLst/>
          </a:prstGeom>
        </p:spPr>
      </p:pic>
      <p:pic>
        <p:nvPicPr>
          <p:cNvPr id="57" name="Picture 56">
            <a:extLst>
              <a:ext uri="{FF2B5EF4-FFF2-40B4-BE49-F238E27FC236}">
                <a16:creationId xmlns:a16="http://schemas.microsoft.com/office/drawing/2014/main" id="{4F3661D0-2268-4D3E-88BA-0647BCBE33A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7">
            <a:extLst>
              <a:ext uri="{28A0092B-C50C-407E-A947-70E740481C1C}">
                <a14:useLocalDpi xmlns:a14="http://schemas.microsoft.com/office/drawing/2010/main"/>
              </a:ext>
            </a:extLst>
          </a:blip>
          <a:srcRect b="23320"/>
          <a:stretch>
            <a:fillRect/>
          </a:stretch>
        </p:blipFill>
        <p:spPr>
          <a:xfrm>
            <a:off x="8609012" y="6096000"/>
            <a:ext cx="993734" cy="762000"/>
          </a:xfrm>
          <a:prstGeom prst="rect">
            <a:avLst/>
          </a:prstGeom>
        </p:spPr>
      </p:pic>
      <p:sp>
        <p:nvSpPr>
          <p:cNvPr id="59" name="Rectangle 58">
            <a:extLst>
              <a:ext uri="{FF2B5EF4-FFF2-40B4-BE49-F238E27FC236}">
                <a16:creationId xmlns:a16="http://schemas.microsoft.com/office/drawing/2014/main" id="{DDB56DB5-0324-4F79-9AB8-CB18C1DC8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1" name="Title 10">
            <a:extLst>
              <a:ext uri="{FF2B5EF4-FFF2-40B4-BE49-F238E27FC236}">
                <a16:creationId xmlns:a16="http://schemas.microsoft.com/office/drawing/2014/main" id="{148C75AA-C615-44E8-850A-3C0634ABFA22}"/>
              </a:ext>
            </a:extLst>
          </p:cNvPr>
          <p:cNvSpPr>
            <a:spLocks noGrp="1"/>
          </p:cNvSpPr>
          <p:nvPr>
            <p:ph type="title"/>
          </p:nvPr>
        </p:nvSpPr>
        <p:spPr>
          <a:xfrm>
            <a:off x="463463" y="626089"/>
            <a:ext cx="9322396" cy="907160"/>
          </a:xfrm>
        </p:spPr>
        <p:txBody>
          <a:bodyPr vert="horz" lIns="91440" tIns="45720" rIns="91440" bIns="45720" rtlCol="0" anchor="t">
            <a:normAutofit/>
          </a:bodyPr>
          <a:lstStyle/>
          <a:p>
            <a:r>
              <a:rPr lang="cy" sz="3300" b="0" i="0" u="none" strike="noStrike" cap="none" baseline="0">
                <a:solidFill>
                  <a:srgbClr val="EBEBEB"/>
                </a:solidFill>
                <a:effectLst/>
                <a:uFill>
                  <a:solidFill>
                    <a:prstClr val="black">
                      <a:alpha val="0"/>
                    </a:prstClr>
                  </a:solidFill>
                </a:uFill>
                <a:latin typeface="Century Gothic"/>
                <a:ea typeface="Century Gothic"/>
                <a:cs typeface="Century Gothic"/>
              </a:rPr>
              <a:t>Pam rydym ni’n ystyried newid pethau?</a:t>
            </a:r>
          </a:p>
        </p:txBody>
      </p:sp>
      <p:graphicFrame>
        <p:nvGraphicFramePr>
          <p:cNvPr id="13" name="Content Placeholder 3" descr="SmartArt graphic">
            <a:extLst>
              <a:ext uri="{FF2B5EF4-FFF2-40B4-BE49-F238E27FC236}">
                <a16:creationId xmlns:a16="http://schemas.microsoft.com/office/drawing/2014/main" id="{C881A426-2B90-41D4-8B71-F9600C3FCE87}"/>
              </a:ext>
            </a:extLst>
          </p:cNvPr>
          <p:cNvGraphicFramePr>
            <a:graphicFrameLocks noGrp="1"/>
          </p:cNvGraphicFramePr>
          <p:nvPr>
            <p:ph sz="half" idx="1"/>
            <p:extLst>
              <p:ext uri="{D42A27DB-BD31-4B8C-83A1-F6EECF244321}">
                <p14:modId xmlns:p14="http://schemas.microsoft.com/office/powerpoint/2010/main" val="3250775820"/>
              </p:ext>
            </p:extLst>
          </p:nvPr>
        </p:nvGraphicFramePr>
        <p:xfrm>
          <a:off x="9997676" y="4495800"/>
          <a:ext cx="2194323" cy="2362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2" name="Title 1">
            <a:extLst>
              <a:ext uri="{FF2B5EF4-FFF2-40B4-BE49-F238E27FC236}">
                <a16:creationId xmlns:a16="http://schemas.microsoft.com/office/drawing/2014/main" id="{CC4174D3-6B10-409E-9110-EEBEAA7E38C0}"/>
              </a:ext>
            </a:extLst>
          </p:cNvPr>
          <p:cNvSpPr txBox="1"/>
          <p:nvPr/>
        </p:nvSpPr>
        <p:spPr>
          <a:xfrm>
            <a:off x="463463" y="1349643"/>
            <a:ext cx="9139283" cy="4746357"/>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1600"/>
          </a:p>
          <a:p>
            <a:endParaRPr lang="en-US" sz="1900"/>
          </a:p>
        </p:txBody>
      </p:sp>
      <p:sp>
        <p:nvSpPr>
          <p:cNvPr id="6" name="TextBox 5">
            <a:extLst>
              <a:ext uri="{FF2B5EF4-FFF2-40B4-BE49-F238E27FC236}">
                <a16:creationId xmlns:a16="http://schemas.microsoft.com/office/drawing/2014/main" id="{65F86A16-C1B3-B2F5-984B-8D68253A2691}"/>
              </a:ext>
            </a:extLst>
          </p:cNvPr>
          <p:cNvSpPr txBox="1"/>
          <p:nvPr/>
        </p:nvSpPr>
        <p:spPr>
          <a:xfrm>
            <a:off x="2772367" y="2277843"/>
            <a:ext cx="9139283" cy="830997"/>
          </a:xfrm>
          <a:prstGeom prst="rect">
            <a:avLst/>
          </a:prstGeom>
          <a:noFill/>
        </p:spPr>
        <p:txBody>
          <a:bodyPr wrap="square" rtlCol="0">
            <a:spAutoFit/>
          </a:bodyPr>
          <a:lstStyle/>
          <a:p>
            <a:endParaRPr lang="en-US" sz="2400">
              <a:cs typeface="Times New Roman" panose="02020603050405020304" pitchFamily="18" charset="0"/>
            </a:endParaRPr>
          </a:p>
          <a:p>
            <a:endParaRPr lang="en-US" sz="2400">
              <a:cs typeface="Times New Roman" panose="02020603050405020304" pitchFamily="18" charset="0"/>
            </a:endParaRPr>
          </a:p>
        </p:txBody>
      </p:sp>
      <p:sp>
        <p:nvSpPr>
          <p:cNvPr id="2" name="Title 1">
            <a:extLst>
              <a:ext uri="{FF2B5EF4-FFF2-40B4-BE49-F238E27FC236}">
                <a16:creationId xmlns:a16="http://schemas.microsoft.com/office/drawing/2014/main" id="{9EDF6D65-27B5-AB19-BC6C-76CFF0AEC921}"/>
              </a:ext>
            </a:extLst>
          </p:cNvPr>
          <p:cNvSpPr txBox="1"/>
          <p:nvPr/>
        </p:nvSpPr>
        <p:spPr>
          <a:xfrm>
            <a:off x="280350" y="1533249"/>
            <a:ext cx="9139283" cy="4746357"/>
          </a:xfrm>
          <a:prstGeom prst="rect">
            <a:avLst/>
          </a:prstGeom>
        </p:spPr>
        <p:txBody>
          <a:bodyPr vert="horz" lIns="91440" tIns="45720" rIns="91440" bIns="45720" rtlCol="0" anchor="t">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1600"/>
          </a:p>
          <a:p>
            <a:endParaRPr lang="en-US" sz="1900"/>
          </a:p>
        </p:txBody>
      </p:sp>
      <p:sp>
        <p:nvSpPr>
          <p:cNvPr id="3" name="Title 1">
            <a:extLst>
              <a:ext uri="{FF2B5EF4-FFF2-40B4-BE49-F238E27FC236}">
                <a16:creationId xmlns:a16="http://schemas.microsoft.com/office/drawing/2014/main" id="{8F6FF3A0-EC5F-E825-B55D-0FDEE9A94C49}"/>
              </a:ext>
            </a:extLst>
          </p:cNvPr>
          <p:cNvSpPr txBox="1"/>
          <p:nvPr/>
        </p:nvSpPr>
        <p:spPr>
          <a:xfrm>
            <a:off x="615863" y="1502043"/>
            <a:ext cx="9139283" cy="4746357"/>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285750" indent="-285750">
              <a:buFont typeface="Arial" panose="020B0604020202020204" pitchFamily="34" charset="0"/>
              <a:buChar char="•"/>
            </a:pPr>
            <a:r>
              <a:rPr lang="cy" sz="1800" b="0" i="0" u="none" strike="noStrike" cap="none" baseline="0" dirty="0">
                <a:solidFill>
                  <a:srgbClr val="EBEBEB"/>
                </a:solidFill>
                <a:effectLst/>
                <a:uFill>
                  <a:solidFill>
                    <a:prstClr val="black">
                      <a:alpha val="0"/>
                    </a:prstClr>
                  </a:solidFill>
                </a:uFill>
                <a:latin typeface="Century Gothic"/>
                <a:ea typeface="Century Gothic"/>
                <a:cs typeface="Century Gothic"/>
              </a:rPr>
              <a:t>Nid yw’r ddarpariaeth bresennol o ran lleoedd mewn ysgolion yn ardal Saltney yn cyd-fynd gyda nifer y dysgwyr. Mae rhagamcanestyniadau yn nodi y bydd yr anghydbwysedd hwn yn parhau gyda gormod o leoedd ar gael mewn perthynas â phoblogaeth y dysgwyr.</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cy" sz="1800" b="0" i="0" u="none" strike="noStrike" cap="none" baseline="0" dirty="0">
                <a:solidFill>
                  <a:srgbClr val="EBEBEB"/>
                </a:solidFill>
                <a:effectLst/>
                <a:uFill>
                  <a:solidFill>
                    <a:prstClr val="black">
                      <a:alpha val="0"/>
                    </a:prstClr>
                  </a:solidFill>
                </a:uFill>
                <a:latin typeface="Century Gothic"/>
                <a:ea typeface="Century Gothic"/>
                <a:cs typeface="Century Gothic"/>
              </a:rPr>
              <a:t>Mae angen gwaith atgyweirio a chynnal a chadw sylweddol ar Ysgol Gynradd Saltney Ferry ac Ysgol Gynradd Goffa Saltney Wood i fynd i’r afael â phroblemau yn ymwneud â’u hadeiladau.</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cy" sz="1800" b="0" i="0" u="none" strike="noStrike" cap="none" baseline="0" dirty="0">
                <a:solidFill>
                  <a:srgbClr val="EBEBEB"/>
                </a:solidFill>
                <a:effectLst/>
                <a:uFill>
                  <a:solidFill>
                    <a:prstClr val="black">
                      <a:alpha val="0"/>
                    </a:prstClr>
                  </a:solidFill>
                </a:uFill>
                <a:latin typeface="Century Gothic"/>
                <a:ea typeface="Century Gothic"/>
                <a:cs typeface="Century Gothic"/>
              </a:rPr>
              <a:t>Dyhead yr awdurdod lleol yw darparu’r amgylcheddau dysgu gorau posibl i helpu myfyrwyr i ffynnu. Credir y gellir cyflawni’r nod hwn drwy adeiladu cyfleuster modern o’r radd flaenaf ar gyfer pobl ifanc Saltney.</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cy" sz="1800" b="0" i="0" u="none" strike="noStrike" cap="none" baseline="0" dirty="0">
                <a:solidFill>
                  <a:srgbClr val="EBEBEB"/>
                </a:solidFill>
                <a:effectLst/>
                <a:uFill>
                  <a:solidFill>
                    <a:prstClr val="black">
                      <a:alpha val="0"/>
                    </a:prstClr>
                  </a:solidFill>
                </a:uFill>
                <a:latin typeface="Century Gothic"/>
                <a:ea typeface="Century Gothic"/>
                <a:cs typeface="Century Gothic"/>
              </a:rPr>
              <a:t>Bydd uno Ysgol Gynradd Saltney Ferry ac Ysgol Gynradd Goffa Saltney Wood yn arbed costau drwy wella effeithlonrwydd gweithredol. Bydd yr uno hefyd yn dod â phrofiad ac arbenigedd staff o’r ddwy ysgol ynghyd mewn un sefydliad.</a:t>
            </a:r>
            <a:endParaRPr lang="en-US" sz="1800" dirty="0"/>
          </a:p>
        </p:txBody>
      </p:sp>
    </p:spTree>
    <p:extLst>
      <p:ext uri="{BB962C8B-B14F-4D97-AF65-F5344CB8AC3E}">
        <p14:creationId xmlns:p14="http://schemas.microsoft.com/office/powerpoint/2010/main" val="37074840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C570-72AC-45BE-BB60-458EBBAC8C19}"/>
              </a:ext>
            </a:extLst>
          </p:cNvPr>
          <p:cNvSpPr>
            <a:spLocks noGrp="1"/>
          </p:cNvSpPr>
          <p:nvPr>
            <p:ph type="title"/>
          </p:nvPr>
        </p:nvSpPr>
        <p:spPr>
          <a:xfrm>
            <a:off x="604849" y="361910"/>
            <a:ext cx="6822831" cy="948691"/>
          </a:xfrm>
        </p:spPr>
        <p:txBody>
          <a:bodyPr/>
          <a:lstStyle/>
          <a:p>
            <a:r>
              <a:rPr lang="cy" sz="2800" b="1" i="0" u="none" strike="noStrike" cap="none" baseline="0">
                <a:solidFill>
                  <a:srgbClr val="EBEBEB"/>
                </a:solidFill>
                <a:effectLst/>
                <a:uFill>
                  <a:solidFill>
                    <a:prstClr val="black">
                      <a:alpha val="0"/>
                    </a:prstClr>
                  </a:solidFill>
                </a:uFill>
                <a:latin typeface="Century Gothic"/>
                <a:ea typeface="Century Gothic"/>
                <a:cs typeface="Century Gothic"/>
              </a:rPr>
              <a:t>Beth yr ydym yn ei gynnig?</a:t>
            </a:r>
            <a:endParaRPr lang="ru-RU" sz="2800" b="1"/>
          </a:p>
        </p:txBody>
      </p:sp>
      <p:sp>
        <p:nvSpPr>
          <p:cNvPr id="7" name="Title 1">
            <a:extLst>
              <a:ext uri="{FF2B5EF4-FFF2-40B4-BE49-F238E27FC236}">
                <a16:creationId xmlns:a16="http://schemas.microsoft.com/office/drawing/2014/main" id="{CC4174D3-6B10-409E-9110-EEBEAA7E38C0}"/>
              </a:ext>
            </a:extLst>
          </p:cNvPr>
          <p:cNvSpPr txBox="1"/>
          <p:nvPr/>
        </p:nvSpPr>
        <p:spPr>
          <a:xfrm>
            <a:off x="325676" y="914400"/>
            <a:ext cx="10661315" cy="4899625"/>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GB" sz="1600">
              <a:effectLst/>
              <a:latin typeface="+mn-lt"/>
              <a:ea typeface="Calibri" panose="020F0502020204030204" pitchFamily="34" charset="0"/>
              <a:cs typeface="Times New Roman" panose="02020603050405020304" pitchFamily="18" charset="0"/>
            </a:endParaRPr>
          </a:p>
        </p:txBody>
      </p:sp>
      <p:graphicFrame>
        <p:nvGraphicFramePr>
          <p:cNvPr id="11" name="Content Placeholder 3" descr="SmartArt graphic">
            <a:extLst>
              <a:ext uri="{FF2B5EF4-FFF2-40B4-BE49-F238E27FC236}">
                <a16:creationId xmlns:a16="http://schemas.microsoft.com/office/drawing/2014/main" id="{C881A426-2B90-41D4-8B71-F9600C3FCE87}"/>
              </a:ext>
            </a:extLst>
          </p:cNvPr>
          <p:cNvGraphicFramePr/>
          <p:nvPr>
            <p:extLst>
              <p:ext uri="{D42A27DB-BD31-4B8C-83A1-F6EECF244321}">
                <p14:modId xmlns:p14="http://schemas.microsoft.com/office/powerpoint/2010/main" val="2907171029"/>
              </p:ext>
            </p:extLst>
          </p:nvPr>
        </p:nvGraphicFramePr>
        <p:xfrm>
          <a:off x="10236591" y="5383158"/>
          <a:ext cx="1955409" cy="1487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54E98FEB-C69D-33C1-8E00-323B07796529}"/>
              </a:ext>
            </a:extLst>
          </p:cNvPr>
          <p:cNvSpPr txBox="1"/>
          <p:nvPr/>
        </p:nvSpPr>
        <p:spPr>
          <a:xfrm>
            <a:off x="449489" y="1043975"/>
            <a:ext cx="9663289" cy="4480559"/>
          </a:xfrm>
          <a:prstGeom prst="rect">
            <a:avLst/>
          </a:prstGeom>
          <a:noFill/>
        </p:spPr>
        <p:txBody>
          <a:bodyPr wrap="square" rtlCol="0">
            <a:spAutoFit/>
          </a:bodyPr>
          <a:lstStyle/>
          <a:p>
            <a:r>
              <a:rPr lang="cy" sz="2400" b="0" i="0" u="none" strike="noStrike" cap="none" baseline="0">
                <a:solidFill>
                  <a:srgbClr val="FFFFFF"/>
                </a:solidFill>
                <a:effectLst/>
                <a:uFill>
                  <a:solidFill>
                    <a:prstClr val="black">
                      <a:alpha val="0"/>
                    </a:prstClr>
                  </a:solidFill>
                </a:uFill>
                <a:latin typeface="Century Gothic"/>
                <a:ea typeface="Century Gothic"/>
                <a:cs typeface="Century Gothic"/>
              </a:rPr>
              <a:t>Mae’r cyngor yn cynnig cau Ysgol Gynradd Saltney Ferry ac Ysgol Gynradd Goffa Saltney Wood ac i ddechrau agor ysgol gynradd wedi uno ar safleoedd presennol yr ysgolion. Byddai gan yr ysgol gynradd enw newydd, gwisg ysgol newydd ac un corff llywodraethu, un pennaeth ac un uwch dîm arweinyddiaeth.</a:t>
            </a:r>
          </a:p>
          <a:p>
            <a:endParaRPr lang="en-GB" sz="2400"/>
          </a:p>
          <a:p>
            <a:r>
              <a:rPr lang="cy" sz="2400" b="0" i="0" u="none" strike="noStrike" cap="none" baseline="0">
                <a:solidFill>
                  <a:srgbClr val="FFFFFF"/>
                </a:solidFill>
                <a:effectLst/>
                <a:uFill>
                  <a:solidFill>
                    <a:prstClr val="black">
                      <a:alpha val="0"/>
                    </a:prstClr>
                  </a:solidFill>
                </a:uFill>
                <a:latin typeface="Century Gothic"/>
                <a:ea typeface="Century Gothic"/>
                <a:cs typeface="Century Gothic"/>
              </a:rPr>
              <a:t>Cynigir wedyn y bydd yr ysgol yn symud i adeilad newydd ar y tir sy’n gysylltiedig â’r safle presennol yn Ysgol Gynradd Goffa Saltney Wood. Byddai gan yr ysgol 315 o leoedd ynghyd â 30 o leoedd meithrin llawn amser. Rhagwelir y byddai’r ddarpariaeth hon yn agor ym Medi 2028.</a:t>
            </a:r>
          </a:p>
        </p:txBody>
      </p:sp>
    </p:spTree>
    <p:extLst>
      <p:ext uri="{BB962C8B-B14F-4D97-AF65-F5344CB8AC3E}">
        <p14:creationId xmlns:p14="http://schemas.microsoft.com/office/powerpoint/2010/main" val="49755761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C570-72AC-45BE-BB60-458EBBAC8C19}"/>
              </a:ext>
            </a:extLst>
          </p:cNvPr>
          <p:cNvSpPr>
            <a:spLocks noGrp="1"/>
          </p:cNvSpPr>
          <p:nvPr>
            <p:ph type="title"/>
          </p:nvPr>
        </p:nvSpPr>
        <p:spPr>
          <a:xfrm>
            <a:off x="604849" y="361910"/>
            <a:ext cx="6822831" cy="948691"/>
          </a:xfrm>
        </p:spPr>
        <p:txBody>
          <a:bodyPr/>
          <a:lstStyle/>
          <a:p>
            <a:r>
              <a:rPr lang="en-GB" sz="2800" b="1" dirty="0" err="1"/>
              <a:t>Opsiynau</a:t>
            </a:r>
            <a:r>
              <a:rPr lang="en-GB" sz="2800" b="1" dirty="0"/>
              <a:t> </a:t>
            </a:r>
            <a:r>
              <a:rPr lang="en-GB" sz="2800" b="1" dirty="0" err="1"/>
              <a:t>eraill</a:t>
            </a:r>
            <a:endParaRPr lang="ru-RU" sz="2800" b="1" dirty="0"/>
          </a:p>
        </p:txBody>
      </p:sp>
      <p:sp>
        <p:nvSpPr>
          <p:cNvPr id="7" name="Title 1">
            <a:extLst>
              <a:ext uri="{FF2B5EF4-FFF2-40B4-BE49-F238E27FC236}">
                <a16:creationId xmlns:a16="http://schemas.microsoft.com/office/drawing/2014/main" id="{CC4174D3-6B10-409E-9110-EEBEAA7E38C0}"/>
              </a:ext>
            </a:extLst>
          </p:cNvPr>
          <p:cNvSpPr txBox="1">
            <a:spLocks/>
          </p:cNvSpPr>
          <p:nvPr/>
        </p:nvSpPr>
        <p:spPr>
          <a:xfrm>
            <a:off x="325676" y="914400"/>
            <a:ext cx="10661315" cy="4899625"/>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GB" sz="1600" dirty="0">
              <a:effectLst/>
              <a:latin typeface="+mn-lt"/>
              <a:ea typeface="Calibri" panose="020F0502020204030204" pitchFamily="34" charset="0"/>
              <a:cs typeface="Times New Roman" panose="02020603050405020304" pitchFamily="18" charset="0"/>
            </a:endParaRPr>
          </a:p>
        </p:txBody>
      </p:sp>
      <p:graphicFrame>
        <p:nvGraphicFramePr>
          <p:cNvPr id="11" name="Content Placeholder 3" descr="SmartArt graphic">
            <a:extLst>
              <a:ext uri="{FF2B5EF4-FFF2-40B4-BE49-F238E27FC236}">
                <a16:creationId xmlns:a16="http://schemas.microsoft.com/office/drawing/2014/main" id="{C881A426-2B90-41D4-8B71-F9600C3FCE87}"/>
              </a:ext>
            </a:extLst>
          </p:cNvPr>
          <p:cNvGraphicFramePr>
            <a:graphicFrameLocks/>
          </p:cNvGraphicFramePr>
          <p:nvPr>
            <p:extLst>
              <p:ext uri="{D42A27DB-BD31-4B8C-83A1-F6EECF244321}">
                <p14:modId xmlns:p14="http://schemas.microsoft.com/office/powerpoint/2010/main" val="4186174679"/>
              </p:ext>
            </p:extLst>
          </p:nvPr>
        </p:nvGraphicFramePr>
        <p:xfrm>
          <a:off x="10236591" y="5383158"/>
          <a:ext cx="1955409" cy="1487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54E98FEB-C69D-33C1-8E00-323B07796529}"/>
              </a:ext>
            </a:extLst>
          </p:cNvPr>
          <p:cNvSpPr txBox="1"/>
          <p:nvPr/>
        </p:nvSpPr>
        <p:spPr>
          <a:xfrm>
            <a:off x="573302" y="1065470"/>
            <a:ext cx="9663289" cy="5419497"/>
          </a:xfrm>
          <a:prstGeom prst="rect">
            <a:avLst/>
          </a:prstGeom>
          <a:noFill/>
        </p:spPr>
        <p:txBody>
          <a:bodyPr wrap="square" rtlCol="0">
            <a:spAutoFit/>
          </a:bodyPr>
          <a:lstStyle/>
          <a:p>
            <a:pPr>
              <a:lnSpc>
                <a:spcPct val="107000"/>
              </a:lnSpc>
              <a:spcAft>
                <a:spcPts val="800"/>
              </a:spcAft>
            </a:pPr>
            <a:r>
              <a:rPr lang="en-GB" sz="2400" dirty="0"/>
              <a:t>Status Quo -</a:t>
            </a:r>
          </a:p>
          <a:p>
            <a:pPr marL="342900" indent="-342900">
              <a:lnSpc>
                <a:spcPct val="107000"/>
              </a:lnSpc>
              <a:spcAft>
                <a:spcPts val="800"/>
              </a:spcAft>
              <a:buFont typeface="Arial" panose="020B0604020202020204" pitchFamily="34" charset="0"/>
              <a:buChar char="•"/>
            </a:pPr>
            <a:r>
              <a:rPr lang="en-GB" sz="2400" dirty="0" err="1"/>
              <a:t>Byddai'r</a:t>
            </a:r>
            <a:r>
              <a:rPr lang="en-GB" sz="2400" dirty="0"/>
              <a:t> </a:t>
            </a:r>
            <a:r>
              <a:rPr lang="en-GB" sz="2400" dirty="0" err="1"/>
              <a:t>opsiwn</a:t>
            </a:r>
            <a:r>
              <a:rPr lang="en-GB" sz="2400" dirty="0"/>
              <a:t> </a:t>
            </a:r>
            <a:r>
              <a:rPr lang="en-GB" sz="2400" dirty="0" err="1"/>
              <a:t>hwn</a:t>
            </a:r>
            <a:r>
              <a:rPr lang="en-GB" sz="2400" dirty="0"/>
              <a:t> </a:t>
            </a:r>
            <a:r>
              <a:rPr lang="en-GB" sz="2400" dirty="0" err="1"/>
              <a:t>yn</a:t>
            </a:r>
            <a:r>
              <a:rPr lang="en-GB" sz="2400" dirty="0"/>
              <a:t> </a:t>
            </a:r>
            <a:r>
              <a:rPr lang="en-GB" sz="2400" dirty="0" err="1"/>
              <a:t>cynnal</a:t>
            </a:r>
            <a:r>
              <a:rPr lang="en-GB" sz="2400" dirty="0"/>
              <a:t> </a:t>
            </a:r>
            <a:r>
              <a:rPr lang="en-GB" sz="2400" dirty="0" err="1"/>
              <a:t>strwythur</a:t>
            </a:r>
            <a:r>
              <a:rPr lang="en-GB" sz="2400" dirty="0"/>
              <a:t> a </a:t>
            </a:r>
            <a:r>
              <a:rPr lang="en-GB" sz="2400" dirty="0" err="1"/>
              <a:t>fformat</a:t>
            </a:r>
            <a:r>
              <a:rPr lang="en-GB" sz="2400" dirty="0"/>
              <a:t> </a:t>
            </a:r>
            <a:r>
              <a:rPr lang="en-GB" sz="2400" dirty="0" err="1"/>
              <a:t>presennol</a:t>
            </a:r>
            <a:r>
              <a:rPr lang="en-GB" sz="2400" dirty="0"/>
              <a:t> yr </a:t>
            </a:r>
            <a:r>
              <a:rPr lang="en-GB" sz="2400" dirty="0" err="1"/>
              <a:t>ysgolion</a:t>
            </a:r>
            <a:r>
              <a:rPr lang="en-GB" sz="2400" dirty="0"/>
              <a:t>.</a:t>
            </a:r>
          </a:p>
          <a:p>
            <a:pPr>
              <a:lnSpc>
                <a:spcPct val="107000"/>
              </a:lnSpc>
              <a:spcAft>
                <a:spcPts val="800"/>
              </a:spcAft>
            </a:pPr>
            <a:endParaRPr lang="en-GB" sz="2400" dirty="0"/>
          </a:p>
          <a:p>
            <a:pPr>
              <a:lnSpc>
                <a:spcPct val="107000"/>
              </a:lnSpc>
              <a:spcAft>
                <a:spcPts val="800"/>
              </a:spcAft>
            </a:pPr>
            <a:r>
              <a:rPr lang="en-GB" sz="2400" dirty="0" err="1"/>
              <a:t>Gwnewch</a:t>
            </a:r>
            <a:r>
              <a:rPr lang="en-GB" sz="2400" dirty="0"/>
              <a:t> y </a:t>
            </a:r>
            <a:r>
              <a:rPr lang="en-GB" sz="2400" dirty="0" err="1"/>
              <a:t>lleiafswm</a:t>
            </a:r>
            <a:r>
              <a:rPr lang="en-GB" sz="2400" dirty="0"/>
              <a:t> -</a:t>
            </a:r>
          </a:p>
          <a:p>
            <a:pPr marL="285750" indent="-285750">
              <a:lnSpc>
                <a:spcPct val="107000"/>
              </a:lnSpc>
              <a:spcAft>
                <a:spcPts val="800"/>
              </a:spcAft>
              <a:buFont typeface="Arial" panose="020B0604020202020204" pitchFamily="34" charset="0"/>
              <a:buChar char="•"/>
            </a:pPr>
            <a:r>
              <a:rPr lang="en-GB" sz="2400" dirty="0" err="1"/>
              <a:t>Byddai'r</a:t>
            </a:r>
            <a:r>
              <a:rPr lang="en-GB" sz="2400" dirty="0"/>
              <a:t> </a:t>
            </a:r>
            <a:r>
              <a:rPr lang="en-GB" sz="2400" dirty="0" err="1"/>
              <a:t>ysgolion</a:t>
            </a:r>
            <a:r>
              <a:rPr lang="en-GB" sz="2400" dirty="0"/>
              <a:t> </a:t>
            </a:r>
            <a:r>
              <a:rPr lang="en-GB" sz="2400" dirty="0" err="1"/>
              <a:t>yn</a:t>
            </a:r>
            <a:r>
              <a:rPr lang="en-GB" sz="2400" dirty="0"/>
              <a:t> </a:t>
            </a:r>
            <a:r>
              <a:rPr lang="en-GB" sz="2400" dirty="0" err="1"/>
              <a:t>cael</a:t>
            </a:r>
            <a:r>
              <a:rPr lang="en-GB" sz="2400" dirty="0"/>
              <a:t> </a:t>
            </a:r>
            <a:r>
              <a:rPr lang="en-GB" sz="2400" dirty="0" err="1"/>
              <a:t>eu</a:t>
            </a:r>
            <a:r>
              <a:rPr lang="en-GB" sz="2400" dirty="0"/>
              <a:t> </a:t>
            </a:r>
            <a:r>
              <a:rPr lang="en-GB" sz="2400" dirty="0" err="1"/>
              <a:t>hadnewyddu</a:t>
            </a:r>
            <a:r>
              <a:rPr lang="en-GB" sz="2400" dirty="0"/>
              <a:t> </a:t>
            </a:r>
            <a:r>
              <a:rPr lang="en-GB" sz="2400" dirty="0" err="1"/>
              <a:t>yn</a:t>
            </a:r>
            <a:r>
              <a:rPr lang="en-GB" sz="2400" dirty="0"/>
              <a:t> </a:t>
            </a:r>
            <a:r>
              <a:rPr lang="en-GB" sz="2400" dirty="0" err="1"/>
              <a:t>seiliedig</a:t>
            </a:r>
            <a:r>
              <a:rPr lang="en-GB" sz="2400" dirty="0"/>
              <a:t> </a:t>
            </a:r>
            <a:r>
              <a:rPr lang="en-GB" sz="2400" dirty="0" err="1"/>
              <a:t>ar</a:t>
            </a:r>
            <a:r>
              <a:rPr lang="en-GB" sz="2400" dirty="0"/>
              <a:t> y </a:t>
            </a:r>
            <a:r>
              <a:rPr lang="en-GB" sz="2400" dirty="0" err="1"/>
              <a:t>camau</a:t>
            </a:r>
            <a:r>
              <a:rPr lang="en-GB" sz="2400" dirty="0"/>
              <a:t> </a:t>
            </a:r>
            <a:r>
              <a:rPr lang="en-GB" sz="2400" dirty="0" err="1"/>
              <a:t>gweithredu</a:t>
            </a:r>
            <a:r>
              <a:rPr lang="en-GB" sz="2400" dirty="0"/>
              <a:t> a </a:t>
            </a:r>
            <a:r>
              <a:rPr lang="en-GB" sz="2400" dirty="0" err="1"/>
              <a:t>argymhellwyd</a:t>
            </a:r>
            <a:r>
              <a:rPr lang="en-GB" sz="2400" dirty="0"/>
              <a:t> </a:t>
            </a:r>
            <a:r>
              <a:rPr lang="en-GB" sz="2400" dirty="0" err="1"/>
              <a:t>yn</a:t>
            </a:r>
            <a:r>
              <a:rPr lang="en-GB" sz="2400" dirty="0"/>
              <a:t> yr </a:t>
            </a:r>
            <a:r>
              <a:rPr lang="en-GB" sz="2400" dirty="0" err="1"/>
              <a:t>asesiadau</a:t>
            </a:r>
            <a:r>
              <a:rPr lang="en-GB" sz="2400" dirty="0"/>
              <a:t> </a:t>
            </a:r>
            <a:r>
              <a:rPr lang="en-GB" sz="2400" dirty="0" err="1"/>
              <a:t>cyflwr</a:t>
            </a:r>
            <a:r>
              <a:rPr lang="en-GB" sz="2400" dirty="0"/>
              <a:t> ac </a:t>
            </a:r>
            <a:r>
              <a:rPr lang="en-GB" sz="2400" dirty="0" err="1"/>
              <a:t>addasrwydd</a:t>
            </a:r>
            <a:r>
              <a:rPr lang="en-GB" sz="2400" dirty="0"/>
              <a:t> </a:t>
            </a:r>
            <a:r>
              <a:rPr lang="en-GB" sz="2400" dirty="0" err="1"/>
              <a:t>diweddaraf</a:t>
            </a:r>
            <a:r>
              <a:rPr lang="en-GB" sz="2400" dirty="0"/>
              <a:t>, </a:t>
            </a:r>
            <a:r>
              <a:rPr lang="en-GB" sz="2400" dirty="0" err="1"/>
              <a:t>tra'n</a:t>
            </a:r>
            <a:r>
              <a:rPr lang="en-GB" sz="2400" dirty="0"/>
              <a:t> </a:t>
            </a:r>
            <a:r>
              <a:rPr lang="en-GB" sz="2400" dirty="0" err="1"/>
              <a:t>cynnal</a:t>
            </a:r>
            <a:r>
              <a:rPr lang="en-GB" sz="2400" dirty="0"/>
              <a:t> </a:t>
            </a:r>
            <a:r>
              <a:rPr lang="en-GB" sz="2400" dirty="0" err="1"/>
              <a:t>eu</a:t>
            </a:r>
            <a:r>
              <a:rPr lang="en-GB" sz="2400" dirty="0"/>
              <a:t> </a:t>
            </a:r>
            <a:r>
              <a:rPr lang="en-GB" sz="2400" dirty="0" err="1"/>
              <a:t>cyfluniad</a:t>
            </a:r>
            <a:r>
              <a:rPr lang="en-GB" sz="2400" dirty="0"/>
              <a:t> </a:t>
            </a:r>
            <a:r>
              <a:rPr lang="en-GB" sz="2400" dirty="0" err="1"/>
              <a:t>strwythurol</a:t>
            </a:r>
            <a:r>
              <a:rPr lang="en-GB" sz="2400" dirty="0"/>
              <a:t> </a:t>
            </a:r>
            <a:r>
              <a:rPr lang="en-GB" sz="2400" dirty="0" err="1"/>
              <a:t>presennol</a:t>
            </a:r>
            <a:r>
              <a:rPr lang="en-GB" sz="2400" dirty="0"/>
              <a:t>.</a:t>
            </a:r>
          </a:p>
          <a:p>
            <a:pPr marL="285750" indent="-285750">
              <a:lnSpc>
                <a:spcPct val="107000"/>
              </a:lnSpc>
              <a:spcAft>
                <a:spcPts val="800"/>
              </a:spcAft>
              <a:buFont typeface="Arial" panose="020B0604020202020204" pitchFamily="34" charset="0"/>
              <a:buChar char="•"/>
            </a:pPr>
            <a:endParaRPr lang="en-GB" sz="2400" dirty="0"/>
          </a:p>
          <a:p>
            <a:pPr marL="285750" indent="-285750">
              <a:lnSpc>
                <a:spcPct val="107000"/>
              </a:lnSpc>
              <a:spcAft>
                <a:spcPts val="800"/>
              </a:spcAft>
              <a:buFont typeface="Arial" panose="020B0604020202020204" pitchFamily="34" charset="0"/>
              <a:buChar char="•"/>
            </a:pPr>
            <a:r>
              <a:rPr lang="en-GB" sz="2400" dirty="0" err="1"/>
              <a:t>Cyfuno'r</a:t>
            </a:r>
            <a:r>
              <a:rPr lang="en-GB" sz="2400" dirty="0"/>
              <a:t> </a:t>
            </a:r>
            <a:r>
              <a:rPr lang="en-GB" sz="2400" dirty="0" err="1"/>
              <a:t>ddwy</a:t>
            </a:r>
            <a:r>
              <a:rPr lang="en-GB" sz="2400" dirty="0"/>
              <a:t> </a:t>
            </a:r>
            <a:r>
              <a:rPr lang="en-GB" sz="2400" dirty="0" err="1"/>
              <a:t>ysgol</a:t>
            </a:r>
            <a:r>
              <a:rPr lang="en-GB" sz="2400" dirty="0"/>
              <a:t> </a:t>
            </a:r>
            <a:r>
              <a:rPr lang="en-GB" sz="2400" dirty="0" err="1"/>
              <a:t>ar</a:t>
            </a:r>
            <a:r>
              <a:rPr lang="en-GB" sz="2400" dirty="0"/>
              <a:t> </a:t>
            </a:r>
            <a:r>
              <a:rPr lang="en-GB" sz="2400" dirty="0" err="1"/>
              <a:t>eu</a:t>
            </a:r>
            <a:r>
              <a:rPr lang="en-GB" sz="2400" dirty="0"/>
              <a:t> </a:t>
            </a:r>
            <a:r>
              <a:rPr lang="en-GB" sz="2400" dirty="0" err="1"/>
              <a:t>safleoedd</a:t>
            </a:r>
            <a:r>
              <a:rPr lang="en-GB" sz="2400" dirty="0"/>
              <a:t> </a:t>
            </a:r>
            <a:r>
              <a:rPr lang="en-GB" sz="2400" dirty="0" err="1"/>
              <a:t>presennol</a:t>
            </a:r>
            <a:r>
              <a:rPr lang="en-GB" sz="2400" dirty="0"/>
              <a:t> </a:t>
            </a:r>
            <a:r>
              <a:rPr lang="en-GB" sz="2400" dirty="0" err="1"/>
              <a:t>tra'n</a:t>
            </a:r>
            <a:r>
              <a:rPr lang="en-GB" sz="2400" dirty="0"/>
              <a:t> </a:t>
            </a:r>
            <a:r>
              <a:rPr lang="en-GB" sz="2400" dirty="0" err="1"/>
              <a:t>buddsoddi</a:t>
            </a:r>
            <a:r>
              <a:rPr lang="en-GB" sz="2400" dirty="0"/>
              <a:t> </a:t>
            </a:r>
            <a:r>
              <a:rPr lang="en-GB" sz="2400" dirty="0" err="1"/>
              <a:t>yn</a:t>
            </a:r>
            <a:r>
              <a:rPr lang="en-GB" sz="2400" dirty="0"/>
              <a:t> </a:t>
            </a:r>
            <a:r>
              <a:rPr lang="en-GB" sz="2400" dirty="0" err="1"/>
              <a:t>eu</a:t>
            </a:r>
            <a:r>
              <a:rPr lang="en-GB" sz="2400" dirty="0"/>
              <a:t> </a:t>
            </a:r>
            <a:r>
              <a:rPr lang="en-GB" sz="2400" dirty="0" err="1"/>
              <a:t>cyfleusterau</a:t>
            </a:r>
            <a:r>
              <a:rPr lang="en-GB" sz="2400" dirty="0"/>
              <a:t> </a:t>
            </a:r>
            <a:r>
              <a:rPr lang="en-GB" sz="2400" dirty="0" err="1"/>
              <a:t>presennol</a:t>
            </a:r>
            <a:r>
              <a:rPr lang="en-GB" sz="2400" dirty="0"/>
              <a:t>.</a:t>
            </a:r>
          </a:p>
        </p:txBody>
      </p:sp>
    </p:spTree>
    <p:extLst>
      <p:ext uri="{BB962C8B-B14F-4D97-AF65-F5344CB8AC3E}">
        <p14:creationId xmlns:p14="http://schemas.microsoft.com/office/powerpoint/2010/main" val="352079677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C570-72AC-45BE-BB60-458EBBAC8C19}"/>
              </a:ext>
            </a:extLst>
          </p:cNvPr>
          <p:cNvSpPr>
            <a:spLocks noGrp="1"/>
          </p:cNvSpPr>
          <p:nvPr>
            <p:ph type="title"/>
          </p:nvPr>
        </p:nvSpPr>
        <p:spPr>
          <a:xfrm>
            <a:off x="1990786" y="327323"/>
            <a:ext cx="6822831" cy="948691"/>
          </a:xfrm>
        </p:spPr>
        <p:txBody>
          <a:bodyPr/>
          <a:lstStyle/>
          <a:p>
            <a:r>
              <a:rPr lang="cy" sz="2800" b="0" i="0" u="none" strike="noStrike" cap="none" baseline="0">
                <a:solidFill>
                  <a:srgbClr val="EBEBEB"/>
                </a:solidFill>
                <a:effectLst/>
                <a:uFill>
                  <a:solidFill>
                    <a:prstClr val="black">
                      <a:alpha val="0"/>
                    </a:prstClr>
                  </a:solidFill>
                </a:uFill>
                <a:latin typeface="Century Gothic"/>
                <a:ea typeface="Century Gothic"/>
                <a:cs typeface="Century Gothic"/>
              </a:rPr>
              <a:t>Beth yw manteision ac anfanteision y cynnig?</a:t>
            </a:r>
            <a:endParaRPr lang="ru-RU" sz="2800"/>
          </a:p>
        </p:txBody>
      </p:sp>
      <p:sp>
        <p:nvSpPr>
          <p:cNvPr id="7" name="Title 1">
            <a:extLst>
              <a:ext uri="{FF2B5EF4-FFF2-40B4-BE49-F238E27FC236}">
                <a16:creationId xmlns:a16="http://schemas.microsoft.com/office/drawing/2014/main" id="{CC4174D3-6B10-409E-9110-EEBEAA7E38C0}"/>
              </a:ext>
            </a:extLst>
          </p:cNvPr>
          <p:cNvSpPr txBox="1"/>
          <p:nvPr/>
        </p:nvSpPr>
        <p:spPr>
          <a:xfrm>
            <a:off x="325676" y="914400"/>
            <a:ext cx="10661315" cy="4899625"/>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GB" sz="1600">
              <a:effectLst/>
              <a:latin typeface="+mn-lt"/>
              <a:ea typeface="Calibri" panose="020F0502020204030204" pitchFamily="34" charset="0"/>
              <a:cs typeface="Times New Roman" panose="02020603050405020304" pitchFamily="18" charset="0"/>
            </a:endParaRPr>
          </a:p>
        </p:txBody>
      </p:sp>
      <p:graphicFrame>
        <p:nvGraphicFramePr>
          <p:cNvPr id="11" name="Content Placeholder 3" descr="SmartArt graphic">
            <a:extLst>
              <a:ext uri="{FF2B5EF4-FFF2-40B4-BE49-F238E27FC236}">
                <a16:creationId xmlns:a16="http://schemas.microsoft.com/office/drawing/2014/main" id="{C881A426-2B90-41D4-8B71-F9600C3FCE87}"/>
              </a:ext>
            </a:extLst>
          </p:cNvPr>
          <p:cNvGraphicFramePr/>
          <p:nvPr/>
        </p:nvGraphicFramePr>
        <p:xfrm>
          <a:off x="10236591" y="5383158"/>
          <a:ext cx="1955409" cy="1487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Table 3">
            <a:extLst>
              <a:ext uri="{FF2B5EF4-FFF2-40B4-BE49-F238E27FC236}">
                <a16:creationId xmlns:a16="http://schemas.microsoft.com/office/drawing/2014/main" id="{E1E423ED-FB55-C16F-1887-BD34AA378E49}"/>
              </a:ext>
            </a:extLst>
          </p:cNvPr>
          <p:cNvGraphicFramePr>
            <a:graphicFrameLocks noGrp="1"/>
          </p:cNvGraphicFramePr>
          <p:nvPr>
            <p:extLst>
              <p:ext uri="{D42A27DB-BD31-4B8C-83A1-F6EECF244321}">
                <p14:modId xmlns:p14="http://schemas.microsoft.com/office/powerpoint/2010/main" val="3248991883"/>
              </p:ext>
            </p:extLst>
          </p:nvPr>
        </p:nvGraphicFramePr>
        <p:xfrm>
          <a:off x="2025530" y="1608796"/>
          <a:ext cx="3217283" cy="4690411"/>
        </p:xfrm>
        <a:graphic>
          <a:graphicData uri="http://schemas.openxmlformats.org/drawingml/2006/table">
            <a:tbl>
              <a:tblPr firstRow="1" bandRow="1">
                <a:tableStyleId>{5C22544A-7EE6-4342-B048-85BDC9FD1C3A}</a:tableStyleId>
              </a:tblPr>
              <a:tblGrid>
                <a:gridCol w="3217283">
                  <a:extLst>
                    <a:ext uri="{9D8B030D-6E8A-4147-A177-3AD203B41FA5}">
                      <a16:colId xmlns:a16="http://schemas.microsoft.com/office/drawing/2014/main" val="20000"/>
                    </a:ext>
                  </a:extLst>
                </a:gridCol>
              </a:tblGrid>
              <a:tr h="423211">
                <a:tc>
                  <a:txBody>
                    <a:bodyPr/>
                    <a:lstStyle/>
                    <a:p>
                      <a:r>
                        <a:rPr lang="cy" sz="1800" b="1" i="0" u="none" strike="noStrike" cap="none" baseline="0">
                          <a:solidFill>
                            <a:srgbClr val="FFFFFF"/>
                          </a:solidFill>
                          <a:effectLst/>
                          <a:uFill>
                            <a:solidFill>
                              <a:prstClr val="black">
                                <a:alpha val="0"/>
                              </a:prstClr>
                            </a:solidFill>
                          </a:uFill>
                          <a:latin typeface="Century Gothic"/>
                          <a:ea typeface="Century Gothic"/>
                          <a:cs typeface="Century Gothic"/>
                        </a:rPr>
                        <a:t>Manteision</a:t>
                      </a:r>
                    </a:p>
                  </a:txBody>
                  <a:tcPr/>
                </a:tc>
                <a:extLst>
                  <a:ext uri="{0D108BD9-81ED-4DB2-BD59-A6C34878D82A}">
                    <a16:rowId xmlns:a16="http://schemas.microsoft.com/office/drawing/2014/main" val="10000"/>
                  </a:ext>
                </a:extLst>
              </a:tr>
              <a:tr h="3174080">
                <a:tc>
                  <a:txBody>
                    <a:bodyPr/>
                    <a:lstStyle/>
                    <a:p>
                      <a:pPr marL="285750" indent="-285750">
                        <a:buFont typeface="Wingdings" panose="05000000000000000000" pitchFamily="2" charset="2"/>
                        <a:buChar char="§"/>
                      </a:pPr>
                      <a:r>
                        <a:rPr lang="cy" sz="1600" b="0" i="0" u="none" strike="noStrike" cap="none" baseline="0">
                          <a:solidFill>
                            <a:srgbClr val="000000"/>
                          </a:solidFill>
                          <a:effectLst/>
                          <a:uFill>
                            <a:solidFill>
                              <a:prstClr val="black">
                                <a:alpha val="0"/>
                              </a:prstClr>
                            </a:solidFill>
                          </a:uFill>
                          <a:latin typeface="Century Gothic"/>
                          <a:ea typeface="Century Gothic"/>
                          <a:cs typeface="Century Gothic"/>
                        </a:rPr>
                        <a:t>Darparu digon o leoedd i fodloni anghenion yr ardal leol.</a:t>
                      </a:r>
                    </a:p>
                    <a:p>
                      <a:pPr marL="285750" indent="-285750">
                        <a:buFont typeface="Wingdings" panose="05000000000000000000" pitchFamily="2" charset="2"/>
                        <a:buChar char="§"/>
                      </a:pPr>
                      <a:r>
                        <a:rPr lang="cy" sz="1600" b="0" i="0" u="none" strike="noStrike" cap="none" baseline="0">
                          <a:solidFill>
                            <a:srgbClr val="000000"/>
                          </a:solidFill>
                          <a:effectLst/>
                          <a:uFill>
                            <a:solidFill>
                              <a:prstClr val="black">
                                <a:alpha val="0"/>
                              </a:prstClr>
                            </a:solidFill>
                          </a:uFill>
                          <a:latin typeface="Century Gothic"/>
                          <a:ea typeface="Century Gothic"/>
                          <a:cs typeface="Century Gothic"/>
                        </a:rPr>
                        <a:t>Lleihau costau gweithredu’n sylweddol gan y byddai yna un ysgol yn hytrach na dwy.</a:t>
                      </a:r>
                    </a:p>
                    <a:p>
                      <a:pPr marL="285750" indent="-285750">
                        <a:buFont typeface="Wingdings" panose="05000000000000000000" pitchFamily="2" charset="2"/>
                        <a:buChar char="§"/>
                      </a:pPr>
                      <a:r>
                        <a:rPr lang="cy" sz="1600" b="0" i="0" u="none" strike="noStrike" cap="none" baseline="0">
                          <a:solidFill>
                            <a:srgbClr val="000000"/>
                          </a:solidFill>
                          <a:effectLst/>
                          <a:uFill>
                            <a:solidFill>
                              <a:prstClr val="black">
                                <a:alpha val="0"/>
                              </a:prstClr>
                            </a:solidFill>
                          </a:uFill>
                          <a:latin typeface="Century Gothic"/>
                          <a:ea typeface="Century Gothic"/>
                          <a:cs typeface="Century Gothic"/>
                        </a:rPr>
                        <a:t>Sefydlu ysgol fodern newydd gyda gwell adnoddau i ddarparu gwell cyfleoedd i ddysgu.</a:t>
                      </a:r>
                    </a:p>
                    <a:p>
                      <a:pPr marL="285750" indent="-285750">
                        <a:buFont typeface="Wingdings" panose="05000000000000000000" pitchFamily="2" charset="2"/>
                        <a:buChar char="§"/>
                      </a:pPr>
                      <a:r>
                        <a:rPr lang="cy" sz="1600" b="0" i="0" u="none" strike="noStrike" cap="none" baseline="0">
                          <a:solidFill>
                            <a:srgbClr val="000000"/>
                          </a:solidFill>
                          <a:effectLst/>
                          <a:uFill>
                            <a:solidFill>
                              <a:prstClr val="black">
                                <a:alpha val="0"/>
                              </a:prstClr>
                            </a:solidFill>
                          </a:uFill>
                          <a:latin typeface="Century Gothic"/>
                          <a:ea typeface="Century Gothic"/>
                          <a:cs typeface="Century Gothic"/>
                        </a:rPr>
                        <a:t>Rhoi cyfle i’r ddwy ysgol ddod ynghyd fel un gan gyfuno profiad ac arferion gorau’r ddwy ysgol i wella’r canlyniadau dysgu i blant.</a:t>
                      </a:r>
                      <a:endParaRPr lang="en-GB" sz="1600" baseline="0"/>
                    </a:p>
                    <a:p>
                      <a:pPr marL="285750" indent="-285750">
                        <a:buFont typeface="Wingdings" panose="05000000000000000000" pitchFamily="2" charset="2"/>
                        <a:buChar char="J"/>
                      </a:pPr>
                      <a:endParaRPr lang="en-GB"/>
                    </a:p>
                  </a:txBody>
                  <a:tcPr/>
                </a:tc>
                <a:extLst>
                  <a:ext uri="{0D108BD9-81ED-4DB2-BD59-A6C34878D82A}">
                    <a16:rowId xmlns:a16="http://schemas.microsoft.com/office/drawing/2014/main" val="10001"/>
                  </a:ext>
                </a:extLst>
              </a:tr>
            </a:tbl>
          </a:graphicData>
        </a:graphic>
      </p:graphicFrame>
      <p:graphicFrame>
        <p:nvGraphicFramePr>
          <p:cNvPr id="5" name="Table 4">
            <a:extLst>
              <a:ext uri="{FF2B5EF4-FFF2-40B4-BE49-F238E27FC236}">
                <a16:creationId xmlns:a16="http://schemas.microsoft.com/office/drawing/2014/main" id="{DD7B39C1-D56C-BC09-CF09-7A3F49A5AE55}"/>
              </a:ext>
            </a:extLst>
          </p:cNvPr>
          <p:cNvGraphicFramePr>
            <a:graphicFrameLocks noGrp="1"/>
          </p:cNvGraphicFramePr>
          <p:nvPr>
            <p:extLst>
              <p:ext uri="{D42A27DB-BD31-4B8C-83A1-F6EECF244321}">
                <p14:modId xmlns:p14="http://schemas.microsoft.com/office/powerpoint/2010/main" val="1233516487"/>
              </p:ext>
            </p:extLst>
          </p:nvPr>
        </p:nvGraphicFramePr>
        <p:xfrm>
          <a:off x="5740453" y="1608796"/>
          <a:ext cx="3073164" cy="4338527"/>
        </p:xfrm>
        <a:graphic>
          <a:graphicData uri="http://schemas.openxmlformats.org/drawingml/2006/table">
            <a:tbl>
              <a:tblPr firstRow="1" bandRow="1">
                <a:tableStyleId>{5C22544A-7EE6-4342-B048-85BDC9FD1C3A}</a:tableStyleId>
              </a:tblPr>
              <a:tblGrid>
                <a:gridCol w="3073164">
                  <a:extLst>
                    <a:ext uri="{9D8B030D-6E8A-4147-A177-3AD203B41FA5}">
                      <a16:colId xmlns:a16="http://schemas.microsoft.com/office/drawing/2014/main" val="2265434046"/>
                    </a:ext>
                  </a:extLst>
                </a:gridCol>
              </a:tblGrid>
              <a:tr h="376127">
                <a:tc>
                  <a:txBody>
                    <a:bodyPr/>
                    <a:lstStyle/>
                    <a:p>
                      <a:r>
                        <a:rPr lang="cy" sz="1800" b="1" i="0" u="none" strike="noStrike" cap="none" baseline="0">
                          <a:solidFill>
                            <a:srgbClr val="FFFFFF"/>
                          </a:solidFill>
                          <a:effectLst/>
                          <a:uFill>
                            <a:solidFill>
                              <a:prstClr val="black">
                                <a:alpha val="0"/>
                              </a:prstClr>
                            </a:solidFill>
                          </a:uFill>
                          <a:latin typeface="Century Gothic"/>
                          <a:ea typeface="Century Gothic"/>
                          <a:cs typeface="Century Gothic"/>
                        </a:rPr>
                        <a:t>Anfanteision</a:t>
                      </a:r>
                    </a:p>
                  </a:txBody>
                  <a:tcPr/>
                </a:tc>
                <a:extLst>
                  <a:ext uri="{0D108BD9-81ED-4DB2-BD59-A6C34878D82A}">
                    <a16:rowId xmlns:a16="http://schemas.microsoft.com/office/drawing/2014/main" val="1899072258"/>
                  </a:ext>
                </a:extLst>
              </a:tr>
              <a:tr h="3221164">
                <a:tc>
                  <a:txBody>
                    <a:bodyPr/>
                    <a:lstStyle/>
                    <a:p>
                      <a:pPr marL="285750" indent="-285750">
                        <a:buFont typeface="Wingdings" panose="05000000000000000000" pitchFamily="2" charset="2"/>
                        <a:buChar char="§"/>
                      </a:pPr>
                      <a:r>
                        <a:rPr lang="cy" sz="1600" b="0" i="0" u="none" strike="noStrike" cap="none" baseline="0">
                          <a:solidFill>
                            <a:srgbClr val="000000"/>
                          </a:solidFill>
                          <a:effectLst/>
                          <a:uFill>
                            <a:solidFill>
                              <a:prstClr val="black">
                                <a:alpha val="0"/>
                              </a:prstClr>
                            </a:solidFill>
                          </a:uFill>
                          <a:latin typeface="Century Gothic"/>
                          <a:ea typeface="Century Gothic"/>
                          <a:cs typeface="Century Gothic"/>
                        </a:rPr>
                        <a:t>Cau’r ddwy ysgol ar eu ffurfiau presennol a cholli Ysgol Gynradd Saltney Ferry yn gyfan gwbl.</a:t>
                      </a:r>
                    </a:p>
                    <a:p>
                      <a:pPr marL="285750" indent="-285750">
                        <a:buFont typeface="Wingdings" panose="05000000000000000000" pitchFamily="2" charset="2"/>
                        <a:buChar char="§"/>
                      </a:pPr>
                      <a:r>
                        <a:rPr lang="cy" sz="1600" b="0" i="0" u="none" strike="noStrike" cap="none" baseline="0">
                          <a:solidFill>
                            <a:srgbClr val="000000"/>
                          </a:solidFill>
                          <a:effectLst/>
                          <a:uFill>
                            <a:solidFill>
                              <a:prstClr val="black">
                                <a:alpha val="0"/>
                              </a:prstClr>
                            </a:solidFill>
                          </a:uFill>
                          <a:latin typeface="Century Gothic"/>
                          <a:ea typeface="Century Gothic"/>
                          <a:cs typeface="Century Gothic"/>
                        </a:rPr>
                        <a:t>Posibilrwydd o ddiswyddiadau wrth symud o ddwy ysgol i un.</a:t>
                      </a:r>
                    </a:p>
                    <a:p>
                      <a:pPr marL="285750" indent="-285750">
                        <a:buFont typeface="Wingdings" panose="05000000000000000000" pitchFamily="2" charset="2"/>
                        <a:buChar char="§"/>
                      </a:pPr>
                      <a:r>
                        <a:rPr lang="cy" sz="1600" b="0" i="0" u="none" strike="noStrike" cap="none" baseline="0">
                          <a:solidFill>
                            <a:srgbClr val="000000"/>
                          </a:solidFill>
                          <a:effectLst/>
                          <a:uFill>
                            <a:solidFill>
                              <a:prstClr val="black">
                                <a:alpha val="0"/>
                              </a:prstClr>
                            </a:solidFill>
                          </a:uFill>
                          <a:latin typeface="Century Gothic"/>
                          <a:ea typeface="Century Gothic"/>
                          <a:cs typeface="Century Gothic"/>
                        </a:rPr>
                        <a:t>Effaith pellter teithio ar y rhai hynny sy’n mynychu Ysgol Gynradd Saltney Ferry ar hyn o bryd gan y byddai’n rhaid iddynt deithio i’r ysgol newydd ar safle Ysgol Gynradd Goffa Saltney Wood.</a:t>
                      </a:r>
                    </a:p>
                    <a:p>
                      <a:pPr marL="285750" indent="-285750">
                        <a:buFont typeface="Wingdings" panose="05000000000000000000" pitchFamily="2" charset="2"/>
                        <a:buChar char="§"/>
                      </a:pPr>
                      <a:endParaRPr lang="en-GB" sz="1400"/>
                    </a:p>
                  </a:txBody>
                  <a:tcPr/>
                </a:tc>
                <a:extLst>
                  <a:ext uri="{0D108BD9-81ED-4DB2-BD59-A6C34878D82A}">
                    <a16:rowId xmlns:a16="http://schemas.microsoft.com/office/drawing/2014/main" val="2381612899"/>
                  </a:ext>
                </a:extLst>
              </a:tr>
            </a:tbl>
          </a:graphicData>
        </a:graphic>
      </p:graphicFrame>
      <p:pic>
        <p:nvPicPr>
          <p:cNvPr id="3" name="Picture 2">
            <a:extLst>
              <a:ext uri="{FF2B5EF4-FFF2-40B4-BE49-F238E27FC236}">
                <a16:creationId xmlns:a16="http://schemas.microsoft.com/office/drawing/2014/main" id="{B8BC5398-1951-0D9B-1467-8E1F89F7FF57}"/>
              </a:ext>
            </a:extLst>
          </p:cNvPr>
          <p:cNvPicPr>
            <a:picLocks noChangeAspect="1"/>
          </p:cNvPicPr>
          <p:nvPr/>
        </p:nvPicPr>
        <p:blipFill>
          <a:blip r:embed="rId8"/>
          <a:stretch>
            <a:fillRect/>
          </a:stretch>
        </p:blipFill>
        <p:spPr>
          <a:xfrm>
            <a:off x="3567079" y="1608796"/>
            <a:ext cx="415711" cy="407452"/>
          </a:xfrm>
          <a:prstGeom prst="rect">
            <a:avLst/>
          </a:prstGeom>
        </p:spPr>
      </p:pic>
      <p:pic>
        <p:nvPicPr>
          <p:cNvPr id="6" name="Picture 5">
            <a:extLst>
              <a:ext uri="{FF2B5EF4-FFF2-40B4-BE49-F238E27FC236}">
                <a16:creationId xmlns:a16="http://schemas.microsoft.com/office/drawing/2014/main" id="{85220AFB-5BFA-2D71-5997-79379D14FB05}"/>
              </a:ext>
            </a:extLst>
          </p:cNvPr>
          <p:cNvPicPr>
            <a:picLocks noChangeAspect="1"/>
          </p:cNvPicPr>
          <p:nvPr/>
        </p:nvPicPr>
        <p:blipFill>
          <a:blip r:embed="rId9"/>
          <a:stretch>
            <a:fillRect/>
          </a:stretch>
        </p:blipFill>
        <p:spPr>
          <a:xfrm>
            <a:off x="7602329" y="1608796"/>
            <a:ext cx="360543" cy="371810"/>
          </a:xfrm>
          <a:prstGeom prst="rect">
            <a:avLst/>
          </a:prstGeom>
        </p:spPr>
      </p:pic>
    </p:spTree>
    <p:extLst>
      <p:ext uri="{BB962C8B-B14F-4D97-AF65-F5344CB8AC3E}">
        <p14:creationId xmlns:p14="http://schemas.microsoft.com/office/powerpoint/2010/main" val="215775437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C570-72AC-45BE-BB60-458EBBAC8C19}"/>
              </a:ext>
            </a:extLst>
          </p:cNvPr>
          <p:cNvSpPr>
            <a:spLocks noGrp="1"/>
          </p:cNvSpPr>
          <p:nvPr>
            <p:ph type="title"/>
          </p:nvPr>
        </p:nvSpPr>
        <p:spPr>
          <a:xfrm>
            <a:off x="1990786" y="327323"/>
            <a:ext cx="6822831" cy="948691"/>
          </a:xfrm>
        </p:spPr>
        <p:txBody>
          <a:bodyPr/>
          <a:lstStyle/>
          <a:p>
            <a:r>
              <a:rPr lang="cy" sz="2800" b="0" i="0" u="none" strike="noStrike" cap="none" baseline="0">
                <a:solidFill>
                  <a:srgbClr val="EBEBEB"/>
                </a:solidFill>
                <a:effectLst/>
                <a:uFill>
                  <a:solidFill>
                    <a:prstClr val="black">
                      <a:alpha val="0"/>
                    </a:prstClr>
                  </a:solidFill>
                </a:uFill>
                <a:latin typeface="Century Gothic"/>
                <a:ea typeface="Century Gothic"/>
                <a:cs typeface="Century Gothic"/>
              </a:rPr>
              <a:t>Amserlen</a:t>
            </a:r>
            <a:endParaRPr lang="ru-RU" sz="2800"/>
          </a:p>
        </p:txBody>
      </p:sp>
      <p:sp>
        <p:nvSpPr>
          <p:cNvPr id="7" name="Title 1">
            <a:extLst>
              <a:ext uri="{FF2B5EF4-FFF2-40B4-BE49-F238E27FC236}">
                <a16:creationId xmlns:a16="http://schemas.microsoft.com/office/drawing/2014/main" id="{CC4174D3-6B10-409E-9110-EEBEAA7E38C0}"/>
              </a:ext>
            </a:extLst>
          </p:cNvPr>
          <p:cNvSpPr txBox="1"/>
          <p:nvPr/>
        </p:nvSpPr>
        <p:spPr>
          <a:xfrm>
            <a:off x="325676" y="914400"/>
            <a:ext cx="10661315" cy="4899625"/>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GB" sz="1600">
              <a:effectLst/>
              <a:latin typeface="+mn-lt"/>
              <a:ea typeface="Calibri" panose="020F0502020204030204" pitchFamily="34" charset="0"/>
              <a:cs typeface="Times New Roman" panose="02020603050405020304" pitchFamily="18" charset="0"/>
            </a:endParaRPr>
          </a:p>
        </p:txBody>
      </p:sp>
      <p:graphicFrame>
        <p:nvGraphicFramePr>
          <p:cNvPr id="11" name="Content Placeholder 3" descr="SmartArt graphic">
            <a:extLst>
              <a:ext uri="{FF2B5EF4-FFF2-40B4-BE49-F238E27FC236}">
                <a16:creationId xmlns:a16="http://schemas.microsoft.com/office/drawing/2014/main" id="{C881A426-2B90-41D4-8B71-F9600C3FCE87}"/>
              </a:ext>
            </a:extLst>
          </p:cNvPr>
          <p:cNvGraphicFramePr/>
          <p:nvPr/>
        </p:nvGraphicFramePr>
        <p:xfrm>
          <a:off x="10236591" y="5383158"/>
          <a:ext cx="1955409" cy="1487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Table 7">
            <a:extLst>
              <a:ext uri="{FF2B5EF4-FFF2-40B4-BE49-F238E27FC236}">
                <a16:creationId xmlns:a16="http://schemas.microsoft.com/office/drawing/2014/main" id="{3D4D07A2-DFA7-973F-8DB0-4F0E0D1B1D9D}"/>
              </a:ext>
            </a:extLst>
          </p:cNvPr>
          <p:cNvGraphicFramePr>
            <a:graphicFrameLocks noGrp="1"/>
          </p:cNvGraphicFramePr>
          <p:nvPr>
            <p:extLst>
              <p:ext uri="{D42A27DB-BD31-4B8C-83A1-F6EECF244321}">
                <p14:modId xmlns:p14="http://schemas.microsoft.com/office/powerpoint/2010/main" val="1939813947"/>
              </p:ext>
            </p:extLst>
          </p:nvPr>
        </p:nvGraphicFramePr>
        <p:xfrm>
          <a:off x="497973" y="1259019"/>
          <a:ext cx="8901762" cy="4674138"/>
        </p:xfrm>
        <a:graphic>
          <a:graphicData uri="http://schemas.openxmlformats.org/drawingml/2006/table">
            <a:tbl>
              <a:tblPr firstRow="1" firstCol="1" bandRow="1">
                <a:tableStyleId>{5C22544A-7EE6-4342-B048-85BDC9FD1C3A}</a:tableStyleId>
              </a:tblPr>
              <a:tblGrid>
                <a:gridCol w="4206525">
                  <a:extLst>
                    <a:ext uri="{9D8B030D-6E8A-4147-A177-3AD203B41FA5}">
                      <a16:colId xmlns:a16="http://schemas.microsoft.com/office/drawing/2014/main" val="20000"/>
                    </a:ext>
                  </a:extLst>
                </a:gridCol>
                <a:gridCol w="4695237">
                  <a:extLst>
                    <a:ext uri="{9D8B030D-6E8A-4147-A177-3AD203B41FA5}">
                      <a16:colId xmlns:a16="http://schemas.microsoft.com/office/drawing/2014/main" val="20001"/>
                    </a:ext>
                  </a:extLst>
                </a:gridCol>
              </a:tblGrid>
              <a:tr h="318321">
                <a:tc>
                  <a:txBody>
                    <a:bodyPr/>
                    <a:lstStyle/>
                    <a:p>
                      <a:pPr>
                        <a:lnSpc>
                          <a:spcPct val="107000"/>
                        </a:lnSpc>
                        <a:spcAft>
                          <a:spcPct val="0"/>
                        </a:spcAft>
                      </a:pPr>
                      <a:r>
                        <a:rPr lang="cy" sz="1600" b="1" i="0" u="none" strike="noStrike" cap="none" baseline="0">
                          <a:solidFill>
                            <a:srgbClr val="FFFFFF"/>
                          </a:solidFill>
                          <a:effectLst/>
                          <a:uFill>
                            <a:solidFill>
                              <a:prstClr val="black">
                                <a:alpha val="0"/>
                              </a:prstClr>
                            </a:solidFill>
                          </a:uFill>
                          <a:latin typeface="Century Gothic"/>
                          <a:ea typeface="Century Gothic"/>
                          <a:cs typeface="Century Gothic"/>
                        </a:rPr>
                        <a:t>Camau o’r Broses</a:t>
                      </a:r>
                      <a:endParaRPr lang="en-GB" sz="160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tc>
                  <a:txBody>
                    <a:bodyPr/>
                    <a:lstStyle/>
                    <a:p>
                      <a:pPr>
                        <a:lnSpc>
                          <a:spcPct val="107000"/>
                        </a:lnSpc>
                        <a:spcAft>
                          <a:spcPct val="0"/>
                        </a:spcAft>
                      </a:pPr>
                      <a:r>
                        <a:rPr lang="cy" sz="1600" b="1" i="0" u="none" strike="noStrike" cap="none" baseline="0" dirty="0">
                          <a:solidFill>
                            <a:srgbClr val="FFFFFF"/>
                          </a:solidFill>
                          <a:effectLst/>
                          <a:uFill>
                            <a:solidFill>
                              <a:prstClr val="black">
                                <a:alpha val="0"/>
                              </a:prstClr>
                            </a:solidFill>
                          </a:uFill>
                          <a:latin typeface="Century Gothic"/>
                          <a:ea typeface="Century Gothic"/>
                          <a:cs typeface="Century Gothic"/>
                        </a:rPr>
                        <a:t>Dyddiadau Allweddol*</a:t>
                      </a:r>
                      <a:endParaRPr lang="en-GB" sz="16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731895">
                <a:tc>
                  <a:txBody>
                    <a:bodyPr/>
                    <a:lstStyle/>
                    <a:p>
                      <a:pPr>
                        <a:lnSpc>
                          <a:spcPct val="107000"/>
                        </a:lnSpc>
                        <a:spcAft>
                          <a:spcPct val="0"/>
                        </a:spcAft>
                      </a:pPr>
                      <a:r>
                        <a:rPr lang="cy" sz="1600" b="1" i="0" u="none" strike="noStrike" cap="none" baseline="0">
                          <a:solidFill>
                            <a:srgbClr val="FFFFFF"/>
                          </a:solidFill>
                          <a:effectLst/>
                          <a:uFill>
                            <a:solidFill>
                              <a:prstClr val="black">
                                <a:alpha val="0"/>
                              </a:prstClr>
                            </a:solidFill>
                          </a:uFill>
                          <a:latin typeface="Century Gothic"/>
                          <a:ea typeface="Century Gothic"/>
                          <a:cs typeface="Century Gothic"/>
                        </a:rPr>
                        <a:t>Ymgynghoriad Ffurfiol</a:t>
                      </a:r>
                    </a:p>
                  </a:txBody>
                  <a:tcPr marL="68580" marR="68580" marT="0" marB="0"/>
                </a:tc>
                <a:tc>
                  <a:txBody>
                    <a:bodyPr/>
                    <a:lstStyle/>
                    <a:p>
                      <a:pPr>
                        <a:lnSpc>
                          <a:spcPct val="107000"/>
                        </a:lnSpc>
                        <a:spcAft>
                          <a:spcPct val="0"/>
                        </a:spcAft>
                      </a:pPr>
                      <a:r>
                        <a:rPr lang="en-GB" sz="1600" dirty="0" err="1">
                          <a:effectLst/>
                          <a:latin typeface="+mn-lt"/>
                          <a:ea typeface="Trebuchet MS" panose="020B0603020202020204" pitchFamily="34" charset="0"/>
                          <a:cs typeface="Times New Roman" panose="02020603050405020304" pitchFamily="18" charset="0"/>
                        </a:rPr>
                        <a:t>Dydd</a:t>
                      </a:r>
                      <a:r>
                        <a:rPr lang="en-GB" sz="1600" dirty="0">
                          <a:effectLst/>
                          <a:latin typeface="+mn-lt"/>
                          <a:ea typeface="Trebuchet MS" panose="020B0603020202020204" pitchFamily="34" charset="0"/>
                          <a:cs typeface="Times New Roman" panose="02020603050405020304" pitchFamily="18" charset="0"/>
                        </a:rPr>
                        <a:t> Mawrth 3 </a:t>
                      </a:r>
                      <a:r>
                        <a:rPr lang="en-GB" sz="1600" dirty="0" err="1">
                          <a:effectLst/>
                          <a:latin typeface="+mn-lt"/>
                          <a:ea typeface="Trebuchet MS" panose="020B0603020202020204" pitchFamily="34" charset="0"/>
                          <a:cs typeface="Times New Roman" panose="02020603050405020304" pitchFamily="18" charset="0"/>
                        </a:rPr>
                        <a:t>Mehefin</a:t>
                      </a:r>
                      <a:r>
                        <a:rPr lang="en-GB" sz="1600" dirty="0">
                          <a:effectLst/>
                          <a:latin typeface="+mn-lt"/>
                          <a:ea typeface="Trebuchet MS" panose="020B0603020202020204" pitchFamily="34" charset="0"/>
                          <a:cs typeface="Times New Roman" panose="02020603050405020304" pitchFamily="18" charset="0"/>
                        </a:rPr>
                        <a:t> 2025 i </a:t>
                      </a:r>
                      <a:r>
                        <a:rPr lang="en-GB" sz="1600" dirty="0" err="1">
                          <a:effectLst/>
                          <a:latin typeface="+mn-lt"/>
                          <a:ea typeface="Trebuchet MS" panose="020B0603020202020204" pitchFamily="34" charset="0"/>
                          <a:cs typeface="Times New Roman" panose="02020603050405020304" pitchFamily="18" charset="0"/>
                        </a:rPr>
                        <a:t>ddydd</a:t>
                      </a:r>
                      <a:r>
                        <a:rPr lang="en-GB" sz="1600" dirty="0">
                          <a:effectLst/>
                          <a:latin typeface="+mn-lt"/>
                          <a:ea typeface="Trebuchet MS" panose="020B0603020202020204" pitchFamily="34" charset="0"/>
                          <a:cs typeface="Times New Roman" panose="02020603050405020304" pitchFamily="18" charset="0"/>
                        </a:rPr>
                        <a:t> </a:t>
                      </a:r>
                      <a:r>
                        <a:rPr lang="en-GB" sz="1600" dirty="0" err="1">
                          <a:effectLst/>
                          <a:latin typeface="+mn-lt"/>
                          <a:ea typeface="Trebuchet MS" panose="020B0603020202020204" pitchFamily="34" charset="0"/>
                          <a:cs typeface="Times New Roman" panose="02020603050405020304" pitchFamily="18" charset="0"/>
                        </a:rPr>
                        <a:t>Gwener</a:t>
                      </a:r>
                      <a:r>
                        <a:rPr lang="en-GB" sz="1600" dirty="0">
                          <a:effectLst/>
                          <a:latin typeface="+mn-lt"/>
                          <a:ea typeface="Trebuchet MS" panose="020B0603020202020204" pitchFamily="34" charset="0"/>
                          <a:cs typeface="Times New Roman" panose="02020603050405020304" pitchFamily="18" charset="0"/>
                        </a:rPr>
                        <a:t> 18 </a:t>
                      </a:r>
                      <a:r>
                        <a:rPr lang="en-GB" sz="1600" dirty="0" err="1">
                          <a:effectLst/>
                          <a:latin typeface="+mn-lt"/>
                          <a:ea typeface="Trebuchet MS" panose="020B0603020202020204" pitchFamily="34" charset="0"/>
                          <a:cs typeface="Times New Roman" panose="02020603050405020304" pitchFamily="18" charset="0"/>
                        </a:rPr>
                        <a:t>Gorffennaf</a:t>
                      </a:r>
                      <a:r>
                        <a:rPr lang="en-GB" sz="1600" dirty="0">
                          <a:effectLst/>
                          <a:latin typeface="+mn-lt"/>
                          <a:ea typeface="Trebuchet MS" panose="020B0603020202020204" pitchFamily="34" charset="0"/>
                          <a:cs typeface="Times New Roman" panose="02020603050405020304" pitchFamily="18" charset="0"/>
                        </a:rPr>
                        <a:t> 2025</a:t>
                      </a:r>
                    </a:p>
                  </a:txBody>
                  <a:tcPr marL="68580" marR="68580" marT="0" marB="0"/>
                </a:tc>
                <a:extLst>
                  <a:ext uri="{0D108BD9-81ED-4DB2-BD59-A6C34878D82A}">
                    <a16:rowId xmlns:a16="http://schemas.microsoft.com/office/drawing/2014/main" val="10001"/>
                  </a:ext>
                </a:extLst>
              </a:tr>
              <a:tr h="1004957">
                <a:tc>
                  <a:txBody>
                    <a:bodyPr/>
                    <a:lstStyle/>
                    <a:p>
                      <a:pPr>
                        <a:lnSpc>
                          <a:spcPct val="107000"/>
                        </a:lnSpc>
                        <a:spcAft>
                          <a:spcPct val="0"/>
                        </a:spcAft>
                      </a:pPr>
                      <a:r>
                        <a:rPr lang="cy" sz="1600" b="1" i="0" u="none" strike="noStrike" cap="none" baseline="0">
                          <a:solidFill>
                            <a:srgbClr val="FFFFFF"/>
                          </a:solidFill>
                          <a:effectLst/>
                          <a:uFill>
                            <a:solidFill>
                              <a:prstClr val="black">
                                <a:alpha val="0"/>
                              </a:prstClr>
                            </a:solidFill>
                          </a:uFill>
                          <a:latin typeface="Century Gothic"/>
                          <a:ea typeface="Century Gothic"/>
                          <a:cs typeface="Century Gothic"/>
                        </a:rPr>
                        <a:t>Y Cabinet yn ystyried canlyniadau’r ymgynghoriad ac yn penderfynu a ddylid symud ymlaen â’r cynigion</a:t>
                      </a:r>
                      <a:endParaRPr lang="en-GB" sz="160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tc>
                  <a:txBody>
                    <a:bodyPr/>
                    <a:lstStyle/>
                    <a:p>
                      <a:pPr>
                        <a:lnSpc>
                          <a:spcPct val="107000"/>
                        </a:lnSpc>
                        <a:spcAft>
                          <a:spcPct val="0"/>
                        </a:spcAft>
                      </a:pPr>
                      <a:endParaRPr lang="en-GB" sz="1600" b="0" i="0" u="none" strike="noStrike" cap="none" baseline="0" dirty="0">
                        <a:solidFill>
                          <a:srgbClr val="000000"/>
                        </a:solidFill>
                        <a:effectLst/>
                        <a:uFill>
                          <a:solidFill>
                            <a:prstClr val="black">
                              <a:alpha val="0"/>
                            </a:prstClr>
                          </a:solidFill>
                        </a:uFill>
                        <a:latin typeface="+mn-lt"/>
                        <a:ea typeface="+mn-ea"/>
                        <a:cs typeface="Century Gothic"/>
                      </a:endParaRPr>
                    </a:p>
                    <a:p>
                      <a:pPr>
                        <a:lnSpc>
                          <a:spcPct val="107000"/>
                        </a:lnSpc>
                        <a:spcAft>
                          <a:spcPct val="0"/>
                        </a:spcAft>
                      </a:pPr>
                      <a:r>
                        <a:rPr lang="en-GB" sz="1600" b="0" i="0" u="none" strike="noStrike" cap="none" baseline="0" dirty="0">
                          <a:solidFill>
                            <a:srgbClr val="000000"/>
                          </a:solidFill>
                          <a:effectLst/>
                          <a:uFill>
                            <a:solidFill>
                              <a:prstClr val="black">
                                <a:alpha val="0"/>
                              </a:prstClr>
                            </a:solidFill>
                          </a:uFill>
                          <a:latin typeface="+mn-lt"/>
                          <a:ea typeface="+mn-ea"/>
                          <a:cs typeface="Century Gothic"/>
                        </a:rPr>
                        <a:t>Medi/Hydref 2025</a:t>
                      </a:r>
                      <a:endParaRPr lang="cy" sz="1600" b="0" i="0" u="none" strike="noStrike" cap="none" baseline="0" dirty="0">
                        <a:solidFill>
                          <a:srgbClr val="000000"/>
                        </a:solidFill>
                        <a:effectLst/>
                        <a:uFill>
                          <a:solidFill>
                            <a:prstClr val="black">
                              <a:alpha val="0"/>
                            </a:prstClr>
                          </a:solidFill>
                        </a:uFill>
                        <a:latin typeface="Century Gothic"/>
                        <a:ea typeface="Century Gothic"/>
                        <a:cs typeface="Century Gothic"/>
                      </a:endParaRPr>
                    </a:p>
                    <a:p>
                      <a:pPr>
                        <a:lnSpc>
                          <a:spcPct val="107000"/>
                        </a:lnSpc>
                        <a:spcAft>
                          <a:spcPct val="0"/>
                        </a:spcAft>
                      </a:pPr>
                      <a:r>
                        <a:rPr lang="en-GB" sz="1600" dirty="0">
                          <a:effectLst/>
                        </a:rPr>
                        <a:t> </a:t>
                      </a:r>
                      <a:endParaRPr lang="en-GB" sz="1600" dirty="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661641">
                <a:tc>
                  <a:txBody>
                    <a:bodyPr/>
                    <a:lstStyle/>
                    <a:p>
                      <a:pPr>
                        <a:lnSpc>
                          <a:spcPct val="107000"/>
                        </a:lnSpc>
                        <a:spcAft>
                          <a:spcPct val="0"/>
                        </a:spcAft>
                      </a:pPr>
                      <a:r>
                        <a:rPr lang="cy" sz="1600" b="1" i="0" u="none" strike="noStrike" cap="none" baseline="0">
                          <a:solidFill>
                            <a:srgbClr val="FFFFFF"/>
                          </a:solidFill>
                          <a:effectLst/>
                          <a:uFill>
                            <a:solidFill>
                              <a:prstClr val="black">
                                <a:alpha val="0"/>
                              </a:prstClr>
                            </a:solidFill>
                          </a:uFill>
                          <a:latin typeface="Century Gothic"/>
                          <a:ea typeface="Century Gothic"/>
                          <a:cs typeface="Century Gothic"/>
                        </a:rPr>
                        <a:t>Y Cyngor yn cyhoeddi hysbysiad statudol ac yn cychwyn cyfnod gwrthwynebu</a:t>
                      </a:r>
                      <a:endParaRPr lang="en-GB" sz="160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tc>
                  <a:txBody>
                    <a:bodyPr/>
                    <a:lstStyle/>
                    <a:p>
                      <a:pPr>
                        <a:lnSpc>
                          <a:spcPct val="107000"/>
                        </a:lnSpc>
                        <a:spcAft>
                          <a:spcPct val="0"/>
                        </a:spcAft>
                      </a:pPr>
                      <a:endParaRPr lang="en-GB" sz="1600" b="0" i="0" u="none" strike="noStrike" cap="none" baseline="0" dirty="0">
                        <a:solidFill>
                          <a:srgbClr val="000000"/>
                        </a:solidFill>
                        <a:effectLst/>
                        <a:uFill>
                          <a:solidFill>
                            <a:prstClr val="black">
                              <a:alpha val="0"/>
                            </a:prstClr>
                          </a:solidFill>
                        </a:uFill>
                        <a:latin typeface="+mn-lt"/>
                        <a:ea typeface="+mn-ea"/>
                        <a:cs typeface="Century Gothic"/>
                      </a:endParaRPr>
                    </a:p>
                    <a:p>
                      <a:pPr>
                        <a:lnSpc>
                          <a:spcPct val="107000"/>
                        </a:lnSpc>
                        <a:spcAft>
                          <a:spcPct val="0"/>
                        </a:spcAft>
                      </a:pPr>
                      <a:r>
                        <a:rPr lang="en-GB" sz="1600" b="0" i="0" u="none" strike="noStrike" cap="none" baseline="0" dirty="0">
                          <a:solidFill>
                            <a:srgbClr val="000000"/>
                          </a:solidFill>
                          <a:effectLst/>
                          <a:uFill>
                            <a:solidFill>
                              <a:prstClr val="black">
                                <a:alpha val="0"/>
                              </a:prstClr>
                            </a:solidFill>
                          </a:uFill>
                          <a:latin typeface="+mn-lt"/>
                          <a:ea typeface="+mn-ea"/>
                          <a:cs typeface="Century Gothic"/>
                        </a:rPr>
                        <a:t>Medi/Hydref 2025</a:t>
                      </a:r>
                      <a:endParaRPr lang="cy" sz="1600" b="0" i="0" u="none" strike="noStrike" cap="none" baseline="0" dirty="0">
                        <a:solidFill>
                          <a:srgbClr val="000000"/>
                        </a:solidFill>
                        <a:effectLst/>
                        <a:uFill>
                          <a:solidFill>
                            <a:prstClr val="black">
                              <a:alpha val="0"/>
                            </a:prstClr>
                          </a:solidFill>
                        </a:uFill>
                        <a:latin typeface="Century Gothic"/>
                        <a:ea typeface="Century Gothic"/>
                        <a:cs typeface="Century Gothic"/>
                      </a:endParaRPr>
                    </a:p>
                  </a:txBody>
                  <a:tcPr marL="68580" marR="68580" marT="0" marB="0"/>
                </a:tc>
                <a:extLst>
                  <a:ext uri="{0D108BD9-81ED-4DB2-BD59-A6C34878D82A}">
                    <a16:rowId xmlns:a16="http://schemas.microsoft.com/office/drawing/2014/main" val="10003"/>
                  </a:ext>
                </a:extLst>
              </a:tr>
              <a:tr h="1004957">
                <a:tc>
                  <a:txBody>
                    <a:bodyPr/>
                    <a:lstStyle/>
                    <a:p>
                      <a:pPr>
                        <a:lnSpc>
                          <a:spcPct val="107000"/>
                        </a:lnSpc>
                        <a:spcAft>
                          <a:spcPct val="0"/>
                        </a:spcAft>
                      </a:pPr>
                      <a:r>
                        <a:rPr lang="cy" sz="1600" b="1" i="0" u="none" strike="noStrike" cap="none" baseline="0">
                          <a:solidFill>
                            <a:srgbClr val="FFFFFF"/>
                          </a:solidFill>
                          <a:effectLst/>
                          <a:uFill>
                            <a:solidFill>
                              <a:prstClr val="black">
                                <a:alpha val="0"/>
                              </a:prstClr>
                            </a:solidFill>
                          </a:uFill>
                          <a:latin typeface="Century Gothic"/>
                          <a:ea typeface="Century Gothic"/>
                          <a:cs typeface="Century Gothic"/>
                        </a:rPr>
                        <a:t>Y Cabinet yn ystyried yr adroddiad gwrthwynebu ac yn penderfynu p’un ai a ddylid gweithredu’r cynigion ai peidio</a:t>
                      </a:r>
                      <a:endParaRPr lang="en-GB" sz="160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tc>
                  <a:txBody>
                    <a:bodyPr/>
                    <a:lstStyle/>
                    <a:p>
                      <a:pPr>
                        <a:lnSpc>
                          <a:spcPct val="107000"/>
                        </a:lnSpc>
                        <a:spcAft>
                          <a:spcPct val="0"/>
                        </a:spcAft>
                      </a:pPr>
                      <a:r>
                        <a:rPr lang="en-GB" sz="1600" b="0" i="0" u="none" strike="noStrike" cap="none" baseline="0" dirty="0" err="1">
                          <a:solidFill>
                            <a:srgbClr val="000000"/>
                          </a:solidFill>
                          <a:effectLst/>
                          <a:uFill>
                            <a:solidFill>
                              <a:prstClr val="black">
                                <a:alpha val="0"/>
                              </a:prstClr>
                            </a:solidFill>
                          </a:uFill>
                          <a:latin typeface="+mn-lt"/>
                          <a:ea typeface="+mn-ea"/>
                          <a:cs typeface="Century Gothic"/>
                        </a:rPr>
                        <a:t>Ionawr</a:t>
                      </a:r>
                      <a:r>
                        <a:rPr lang="en-GB" sz="1600" b="0" i="0" u="none" strike="noStrike" cap="none" baseline="0" dirty="0">
                          <a:solidFill>
                            <a:srgbClr val="000000"/>
                          </a:solidFill>
                          <a:effectLst/>
                          <a:uFill>
                            <a:solidFill>
                              <a:prstClr val="black">
                                <a:alpha val="0"/>
                              </a:prstClr>
                            </a:solidFill>
                          </a:uFill>
                          <a:latin typeface="+mn-lt"/>
                          <a:ea typeface="+mn-ea"/>
                          <a:cs typeface="Century Gothic"/>
                        </a:rPr>
                        <a:t>/</a:t>
                      </a:r>
                      <a:r>
                        <a:rPr lang="en-GB" sz="1600" b="0" i="0" u="none" strike="noStrike" cap="none" baseline="0" dirty="0" err="1">
                          <a:solidFill>
                            <a:srgbClr val="000000"/>
                          </a:solidFill>
                          <a:effectLst/>
                          <a:uFill>
                            <a:solidFill>
                              <a:prstClr val="black">
                                <a:alpha val="0"/>
                              </a:prstClr>
                            </a:solidFill>
                          </a:uFill>
                          <a:latin typeface="+mn-lt"/>
                          <a:ea typeface="+mn-ea"/>
                          <a:cs typeface="Century Gothic"/>
                        </a:rPr>
                        <a:t>Chwefror</a:t>
                      </a:r>
                      <a:r>
                        <a:rPr lang="en-GB" sz="1600" b="0" i="0" u="none" strike="noStrike" cap="none" baseline="0" dirty="0">
                          <a:solidFill>
                            <a:srgbClr val="000000"/>
                          </a:solidFill>
                          <a:effectLst/>
                          <a:uFill>
                            <a:solidFill>
                              <a:prstClr val="black">
                                <a:alpha val="0"/>
                              </a:prstClr>
                            </a:solidFill>
                          </a:uFill>
                          <a:latin typeface="+mn-lt"/>
                          <a:ea typeface="+mn-ea"/>
                          <a:cs typeface="Century Gothic"/>
                        </a:rPr>
                        <a:t> 2026</a:t>
                      </a:r>
                      <a:endParaRPr lang="cy" sz="1600" b="0" i="0" u="none" strike="noStrike" cap="none" baseline="0" dirty="0">
                        <a:solidFill>
                          <a:srgbClr val="000000"/>
                        </a:solidFill>
                        <a:effectLst/>
                        <a:uFill>
                          <a:solidFill>
                            <a:prstClr val="black">
                              <a:alpha val="0"/>
                            </a:prstClr>
                          </a:solidFill>
                        </a:uFill>
                        <a:latin typeface="Century Gothic"/>
                        <a:ea typeface="Century Gothic"/>
                        <a:cs typeface="Century Gothic"/>
                      </a:endParaRPr>
                    </a:p>
                  </a:txBody>
                  <a:tcPr marL="68580" marR="68580" marT="0" marB="0"/>
                </a:tc>
                <a:extLst>
                  <a:ext uri="{0D108BD9-81ED-4DB2-BD59-A6C34878D82A}">
                    <a16:rowId xmlns:a16="http://schemas.microsoft.com/office/drawing/2014/main" val="10004"/>
                  </a:ext>
                </a:extLst>
              </a:tr>
              <a:tr h="850230">
                <a:tc>
                  <a:txBody>
                    <a:bodyPr/>
                    <a:lstStyle/>
                    <a:p>
                      <a:pPr>
                        <a:lnSpc>
                          <a:spcPct val="107000"/>
                        </a:lnSpc>
                        <a:spcAft>
                          <a:spcPct val="0"/>
                        </a:spcAft>
                      </a:pPr>
                      <a:r>
                        <a:rPr lang="cy" sz="1600" b="1" i="0" u="none" strike="noStrike" cap="none" baseline="0">
                          <a:solidFill>
                            <a:srgbClr val="FFFFFF"/>
                          </a:solidFill>
                          <a:effectLst/>
                          <a:uFill>
                            <a:solidFill>
                              <a:prstClr val="black">
                                <a:alpha val="0"/>
                              </a:prstClr>
                            </a:solidFill>
                          </a:uFill>
                          <a:latin typeface="Century Gothic"/>
                          <a:ea typeface="Century Gothic"/>
                          <a:cs typeface="Century Gothic"/>
                        </a:rPr>
                        <a:t>Llythyr hysbysiad o’r penderfyniad yn cael ei gyhoeddi gyda chanlyniad penderfyniad y Cabinet</a:t>
                      </a:r>
                      <a:endParaRPr lang="en-GB" sz="1600">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tc>
                  <a:txBody>
                    <a:bodyPr/>
                    <a:lstStyle/>
                    <a:p>
                      <a:pPr>
                        <a:lnSpc>
                          <a:spcPct val="107000"/>
                        </a:lnSpc>
                        <a:spcAft>
                          <a:spcPct val="0"/>
                        </a:spcAft>
                      </a:pPr>
                      <a:r>
                        <a:rPr lang="en-GB" sz="1600" b="0" i="0" u="none" strike="noStrike" cap="none" baseline="0" dirty="0" err="1">
                          <a:solidFill>
                            <a:srgbClr val="000000"/>
                          </a:solidFill>
                          <a:effectLst/>
                          <a:uFill>
                            <a:solidFill>
                              <a:prstClr val="black">
                                <a:alpha val="0"/>
                              </a:prstClr>
                            </a:solidFill>
                          </a:uFill>
                          <a:latin typeface="+mn-lt"/>
                          <a:ea typeface="+mn-ea"/>
                          <a:cs typeface="Century Gothic"/>
                        </a:rPr>
                        <a:t>Ionawr</a:t>
                      </a:r>
                      <a:r>
                        <a:rPr lang="en-GB" sz="1600" b="0" i="0" u="none" strike="noStrike" cap="none" baseline="0" dirty="0">
                          <a:solidFill>
                            <a:srgbClr val="000000"/>
                          </a:solidFill>
                          <a:effectLst/>
                          <a:uFill>
                            <a:solidFill>
                              <a:prstClr val="black">
                                <a:alpha val="0"/>
                              </a:prstClr>
                            </a:solidFill>
                          </a:uFill>
                          <a:latin typeface="+mn-lt"/>
                          <a:ea typeface="+mn-ea"/>
                          <a:cs typeface="Century Gothic"/>
                        </a:rPr>
                        <a:t>/</a:t>
                      </a:r>
                      <a:r>
                        <a:rPr lang="en-GB" sz="1600" b="0" i="0" u="none" strike="noStrike" cap="none" baseline="0" dirty="0" err="1">
                          <a:solidFill>
                            <a:srgbClr val="000000"/>
                          </a:solidFill>
                          <a:effectLst/>
                          <a:uFill>
                            <a:solidFill>
                              <a:prstClr val="black">
                                <a:alpha val="0"/>
                              </a:prstClr>
                            </a:solidFill>
                          </a:uFill>
                          <a:latin typeface="+mn-lt"/>
                          <a:ea typeface="+mn-ea"/>
                          <a:cs typeface="Century Gothic"/>
                        </a:rPr>
                        <a:t>Chwefror</a:t>
                      </a:r>
                      <a:r>
                        <a:rPr lang="en-GB" sz="1600" b="0" i="0" u="none" strike="noStrike" cap="none" baseline="0" dirty="0">
                          <a:solidFill>
                            <a:srgbClr val="000000"/>
                          </a:solidFill>
                          <a:effectLst/>
                          <a:uFill>
                            <a:solidFill>
                              <a:prstClr val="black">
                                <a:alpha val="0"/>
                              </a:prstClr>
                            </a:solidFill>
                          </a:uFill>
                          <a:latin typeface="+mn-lt"/>
                          <a:ea typeface="+mn-ea"/>
                          <a:cs typeface="Century Gothic"/>
                        </a:rPr>
                        <a:t> 2026</a:t>
                      </a:r>
                      <a:endParaRPr lang="cy" sz="1600" b="0" i="0" u="none" strike="noStrike" cap="none" baseline="0" dirty="0">
                        <a:solidFill>
                          <a:srgbClr val="000000"/>
                        </a:solidFill>
                        <a:effectLst/>
                        <a:uFill>
                          <a:solidFill>
                            <a:prstClr val="black">
                              <a:alpha val="0"/>
                            </a:prstClr>
                          </a:solidFill>
                        </a:uFill>
                        <a:latin typeface="Century Gothic"/>
                        <a:ea typeface="Century Gothic"/>
                        <a:cs typeface="Century Gothic"/>
                      </a:endParaRPr>
                    </a:p>
                  </a:txBody>
                  <a:tcPr marL="68580" marR="68580" marT="0" marB="0"/>
                </a:tc>
                <a:extLst>
                  <a:ext uri="{0D108BD9-81ED-4DB2-BD59-A6C34878D82A}">
                    <a16:rowId xmlns:a16="http://schemas.microsoft.com/office/drawing/2014/main" val="10005"/>
                  </a:ext>
                </a:extLst>
              </a:tr>
            </a:tbl>
          </a:graphicData>
        </a:graphic>
      </p:graphicFrame>
      <p:sp>
        <p:nvSpPr>
          <p:cNvPr id="10" name="TextBox 9">
            <a:extLst>
              <a:ext uri="{FF2B5EF4-FFF2-40B4-BE49-F238E27FC236}">
                <a16:creationId xmlns:a16="http://schemas.microsoft.com/office/drawing/2014/main" id="{23117D96-7825-04CC-D6F0-4D4B971CD8C4}"/>
              </a:ext>
            </a:extLst>
          </p:cNvPr>
          <p:cNvSpPr txBox="1"/>
          <p:nvPr/>
        </p:nvSpPr>
        <p:spPr>
          <a:xfrm>
            <a:off x="497973" y="5943600"/>
            <a:ext cx="8315644" cy="365760"/>
          </a:xfrm>
          <a:prstGeom prst="rect">
            <a:avLst/>
          </a:prstGeom>
          <a:noFill/>
        </p:spPr>
        <p:txBody>
          <a:bodyPr wrap="square">
            <a:spAutoFit/>
          </a:bodyPr>
          <a:lstStyle/>
          <a:p>
            <a:r>
              <a:rPr lang="cy" sz="1800" b="0" i="0" u="none" strike="noStrike" cap="none" baseline="0">
                <a:solidFill>
                  <a:srgbClr val="FFFFFF"/>
                </a:solidFill>
                <a:effectLst/>
                <a:uFill>
                  <a:solidFill>
                    <a:prstClr val="black">
                      <a:alpha val="0"/>
                    </a:prstClr>
                  </a:solidFill>
                </a:uFill>
                <a:latin typeface="Arial"/>
                <a:ea typeface="Arial"/>
                <a:cs typeface="Arial"/>
              </a:rPr>
              <a:t>* gall y dyddiadau hyn newid yn ddibynnol ar gymeradwyaeth y cabinet.</a:t>
            </a:r>
            <a:endParaRPr lang="en-GB"/>
          </a:p>
        </p:txBody>
      </p:sp>
    </p:spTree>
    <p:extLst>
      <p:ext uri="{BB962C8B-B14F-4D97-AF65-F5344CB8AC3E}">
        <p14:creationId xmlns:p14="http://schemas.microsoft.com/office/powerpoint/2010/main" val="3758929226"/>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Microsoft Windows NT 10.0"/>
  <p:tag name="AS_RELEASE_DATE" val="2024.03.31"/>
  <p:tag name="AS_TITLE" val="Aspose.Slides for Java"/>
  <p:tag name="AS_VERSION" val="24.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Century Gothic" panose="020B0502020202020204"/>
        <a:cs typeface="Arial"/>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Century Gothic" panose="020B0502020202020204"/>
        <a:cs typeface="Arial"/>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fillRect/>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Status xmlns="71af3243-3dd4-4a8d-8c0d-dd76da1f02a5">Not started</Statu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b385d60f68dd989dca1fdc827799d853">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911b479caf7b199da365455750e4572"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C54328-0E3E-40FC-9B9C-E60E585EE030}">
  <ds:schemaRefs>
    <ds:schemaRef ds:uri="http://purl.org/dc/dcmitype/"/>
    <ds:schemaRef ds:uri="http://schemas.microsoft.com/office/2006/documentManagement/types"/>
    <ds:schemaRef ds:uri="http://purl.org/dc/elements/1.1/"/>
    <ds:schemaRef ds:uri="http://schemas.microsoft.com/office/infopath/2007/PartnerControls"/>
    <ds:schemaRef ds:uri="http://purl.org/dc/terms/"/>
    <ds:schemaRef ds:uri="http://schemas.openxmlformats.org/package/2006/metadata/core-properties"/>
    <ds:schemaRef ds:uri="16c05727-aa75-4e4a-9b5f-8a80a1165891"/>
    <ds:schemaRef ds:uri="71af3243-3dd4-4a8d-8c0d-dd76da1f02a5"/>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F4172B9F-030A-4864-9C8F-117B052D02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333AA69-F09C-4769-984A-89F31444738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0</TotalTime>
  <Words>1366</Words>
  <Application>Microsoft Office PowerPoint</Application>
  <PresentationFormat>Widescreen</PresentationFormat>
  <Paragraphs>139</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Century Gothic</vt:lpstr>
      <vt:lpstr>Times New Roman</vt:lpstr>
      <vt:lpstr>Trebuchet MS</vt:lpstr>
      <vt:lpstr>Wingdings</vt:lpstr>
      <vt:lpstr>Wingdings 3</vt:lpstr>
      <vt:lpstr>Ion</vt:lpstr>
      <vt:lpstr>Ymgynghoriad i Adrefnu Ysgol Gynradd Saltney Ferry ac Ysgol Gynradd Goffa Saltney Wood  Cau Ysgol Gynradd Saltney Ferry ac Ysgol Gynradd Goffa Saltney Wood ac agor ysgol gynradd gymunedol newydd a gynhelir sy’n gweithredu ar ddau safle tra bydd adeilad newydd yn cael ei gymeradwyo a’i adeiladu.  </vt:lpstr>
      <vt:lpstr>Cyflwyniad  Mae’r Cyngor yn awyddus i gael eich barn ynglŷn â chynnig i adrefnu Ysgol Gynradd Saltney Ferry ac Ysgol Gynradd Goffa Saltney Wood.   Mae’r Cyngor yn bwriadu cyflawni’r ad-drefnu drwy:  . Gau Ysgol Gynradd Saltney Ferry ac Ysgol Gynradd Goffa Saltney Wood  . Agor ysgol gynradd gyfunol ar y ddau safle presennol i ddechrau, tra bydd adeilad newydd yn cael ei gymeradwyo a’i adeiladu . Agor Ysgol Gynradd Gymunedol Cyfrwng Saesneg newydd â lle i 315 o ddisgyblion ar y tir lle mae Ysgol Gynradd Goffa Saltney Wood ar hyn o bryd.  Eisiau mwy o wybodaeth?  Os ydych chi eisiau cael gwybod mwy am ein cynlluniau, rydym wedi paratoi dogfen fwy manwl.  Dilynwch y ddolen hon:  https://www.siryfflint.gov.uk/cy/Resident/Schools/School-Modernisation-Related/Proposal-To-Reorganise-Saltney-Ferry-C.P-And-Saltney-Wood-Memorial-C.P.aspx   </vt:lpstr>
      <vt:lpstr>Beth ydym ni’n ei wneud?</vt:lpstr>
      <vt:lpstr>Cefndir  Mae Ysgol Gynradd Saltney Ferry ac  Ysgol Gynradd Goffa Saltney Wood yn ddwy ysgol gynradd gymunedol cyfrwng Saesneg sy’n gwasanaethu ardal Saltney. Yn hanesyddol mae lleoedd gwag wedi bod yn y ddwy ysgol ac mae’r amcanestyniadau’n nodi y bydd y duedd hon yn parhau. Mae ysgolion heb eu llenwi yn gostus i’w gweithredu ac yn adlewyrchu galw sy’n lleihau yn yr ardal. Hefyd mae angen gwaith atgyweirio costus, gwaith cynnal a chadw a gwelliannau addasrwydd ar y ddwy ysgol.  Fel awdurdod lleol mae gennym ni ddyletswydd i ddarparu’r nifer cywir o leoedd mewn ysgolion yn yr ardal iawn a sicrhau defnydd effeithlon ac effeithiol o adnoddau. Felly mae cynnig wedi ei gyflwyno i gau a chyfuno’r ddwy ysgol yn un cyfleuster o’r radd flaenaf gan ddefnyddio’r tir sy’n gysylltiedig â safle presennol Ysgol Gynradd Goffa Saltney Wood.  </vt:lpstr>
      <vt:lpstr>Pam rydym ni’n ystyried newid pethau?</vt:lpstr>
      <vt:lpstr>Beth yr ydym yn ei gynnig?</vt:lpstr>
      <vt:lpstr>Opsiynau eraill</vt:lpstr>
      <vt:lpstr>Beth yw manteision ac anfanteision y cynnig?</vt:lpstr>
      <vt:lpstr>Amserlen</vt:lpstr>
      <vt:lpstr>Dywedwch wrthym beth yw eich barn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2021-05-06T10:44:12Z</dcterms:created>
  <dcterms:modified xsi:type="dcterms:W3CDTF">2025-05-30T13:41:16Z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