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9"/>
  </p:notesMasterIdLst>
  <p:handoutMasterIdLst>
    <p:handoutMasterId r:id="rId30"/>
  </p:handoutMasterIdLst>
  <p:sldIdLst>
    <p:sldId id="257" r:id="rId3"/>
    <p:sldId id="312" r:id="rId4"/>
    <p:sldId id="341" r:id="rId5"/>
    <p:sldId id="314" r:id="rId6"/>
    <p:sldId id="317" r:id="rId7"/>
    <p:sldId id="315" r:id="rId8"/>
    <p:sldId id="316" r:id="rId9"/>
    <p:sldId id="318" r:id="rId10"/>
    <p:sldId id="319" r:id="rId11"/>
    <p:sldId id="321" r:id="rId12"/>
    <p:sldId id="324" r:id="rId13"/>
    <p:sldId id="326" r:id="rId14"/>
    <p:sldId id="325" r:id="rId15"/>
    <p:sldId id="327" r:id="rId16"/>
    <p:sldId id="329" r:id="rId17"/>
    <p:sldId id="330" r:id="rId18"/>
    <p:sldId id="331" r:id="rId19"/>
    <p:sldId id="333" r:id="rId20"/>
    <p:sldId id="340" r:id="rId21"/>
    <p:sldId id="334" r:id="rId22"/>
    <p:sldId id="335" r:id="rId23"/>
    <p:sldId id="337" r:id="rId24"/>
    <p:sldId id="338" r:id="rId25"/>
    <p:sldId id="336" r:id="rId26"/>
    <p:sldId id="339" r:id="rId27"/>
    <p:sldId id="258" r:id="rId28"/>
  </p:sldIdLst>
  <p:sldSz cx="12192000" cy="6858000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1047" autoAdjust="0"/>
  </p:normalViewPr>
  <p:slideViewPr>
    <p:cSldViewPr>
      <p:cViewPr varScale="1">
        <p:scale>
          <a:sx n="79" d="100"/>
          <a:sy n="79" d="100"/>
        </p:scale>
        <p:origin x="75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ADBA-1AC7-4CD6-8AFF-4E8087BA5487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C2EF-8A97-4DAF-B099-E5678836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" sz="1200" b="0" i="0" u="none" strike="noStrike" cap="none" baseline="0">
                <a:solidFill>
                  <a:srgbClr val="404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Could this be more child friendly for the younger years?</a:t>
            </a:r>
          </a:p>
          <a:p>
            <a:r>
              <a:rPr lang="cy" sz="1200" b="0" i="0" u="none" strike="noStrike" cap="none" baseline="0">
                <a:solidFill>
                  <a:srgbClr val="404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e.g</a:t>
            </a:r>
            <a:endParaRPr lang="en-GB"/>
          </a:p>
          <a:p>
            <a:endParaRPr lang="en-GB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y" sz="1200" b="0" i="0" u="none" strike="noStrike" cap="none" baseline="0">
                <a:solidFill>
                  <a:srgbClr val="404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Some school buildings are old and need a lot of fixing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y" sz="1200" b="0" i="0" u="none" strike="noStrike" cap="none" baseline="0">
                <a:solidFill>
                  <a:srgbClr val="404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Some classrooms are a bit too small or not the best shape for learning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y" sz="1200" b="0" i="0" u="none" strike="noStrike" cap="none" baseline="0">
                <a:solidFill>
                  <a:srgbClr val="404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It costs a lot of money to keep some schools warm and running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y" sz="1200" b="0" i="0" u="none" strike="noStrike" cap="none" baseline="0">
                <a:solidFill>
                  <a:srgbClr val="404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Some schools don’t have many children, which can make it harder to run and means there might not be as many clubs, activities, or learning opportunities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963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" sz="1200" b="0" i="0" u="none" strike="noStrike" cap="none" baseline="0">
                <a:solidFill>
                  <a:srgbClr val="404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  E.g: </a:t>
            </a:r>
          </a:p>
          <a:p>
            <a:endParaRPr lang="en-GB"/>
          </a:p>
          <a:p>
            <a:r>
              <a:rPr lang="cy" sz="1200" b="0" i="0" u="none" strike="noStrike" cap="none" baseline="0">
                <a:solidFill>
                  <a:srgbClr val="FF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 There is a plan to close Saltney Ferry and Saltney Wood Memorial schools in the future and build one brand-new school, where everyone can learn, play, and grow together in one happy place. This new school will:</a:t>
            </a:r>
          </a:p>
          <a:p>
            <a:endParaRPr lang="en-GB">
              <a:solidFill>
                <a:srgbClr val="FF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y" sz="1200" b="0" i="0" u="none" strike="noStrike" cap="none" baseline="0">
                <a:solidFill>
                  <a:srgbClr val="FF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Bring all the children and teachers/staff together in one happy place.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y" sz="1200" b="0" i="0" u="none" strike="noStrike" cap="none" baseline="0">
                <a:solidFill>
                  <a:srgbClr val="FF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Be a lovely, new building that’s safe and clean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y" sz="1200" b="0" i="0" u="none" strike="noStrike" cap="none" baseline="0">
                <a:solidFill>
                  <a:srgbClr val="FF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Have classrooms that are just the right size for learning and playing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y" sz="1200" b="0" i="0" u="none" strike="noStrike" cap="none" baseline="0">
                <a:solidFill>
                  <a:srgbClr val="FF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Help the planet by using less energy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y" sz="1200" b="0" i="0" u="none" strike="noStrike" cap="none" baseline="0">
                <a:solidFill>
                  <a:srgbClr val="FF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Save money so we can spend more on fun and learning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y" sz="1200" b="0" i="0" u="none" strike="noStrike" cap="none" baseline="0">
                <a:solidFill>
                  <a:srgbClr val="FF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Help teachers learn new things too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y" sz="1200" b="0" i="0" u="none" strike="noStrike" cap="none" baseline="0">
                <a:solidFill>
                  <a:srgbClr val="FF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Give you the chance to make even more friends!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64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" sz="1200" b="0" i="0" u="none" strike="noStrike" cap="none" baseline="0">
                <a:solidFill>
                  <a:srgbClr val="404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Could this be softened?</a:t>
            </a:r>
          </a:p>
          <a:p>
            <a:endParaRPr lang="en-GB"/>
          </a:p>
          <a:p>
            <a:r>
              <a:rPr lang="cy" sz="1200" b="0" i="0" u="none" strike="noStrike" cap="none" baseline="0">
                <a:solidFill>
                  <a:srgbClr val="404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We know that talking about closing a school can feel worrying.</a:t>
            </a:r>
          </a:p>
          <a:p>
            <a:r>
              <a:rPr lang="cy" sz="1200" b="0" i="0" u="none" strike="noStrike" cap="none" baseline="0">
                <a:solidFill>
                  <a:srgbClr val="404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It can be a big change for the children who go there.</a:t>
            </a:r>
          </a:p>
          <a:p>
            <a:r>
              <a:rPr lang="cy" sz="1200" b="0" i="0" u="none" strike="noStrike" cap="none" baseline="0">
                <a:solidFill>
                  <a:srgbClr val="404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It can also be a big change for the teachers and staff.</a:t>
            </a:r>
          </a:p>
          <a:p>
            <a:r>
              <a:rPr lang="cy" sz="1200" b="0" i="0" u="none" strike="noStrike" cap="none" baseline="0">
                <a:solidFill>
                  <a:srgbClr val="404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We know it can affect the whole area around the school too, that’s why we’re thinking very carefully about what’s best for everyone.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445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Freeform 5"/>
          <p:cNvSpPr/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Freeform 5"/>
          <p:cNvSpPr/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305425"/>
            <a:ext cx="3566160" cy="1097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566714" y="5305425"/>
            <a:ext cx="3566160" cy="1097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Freeform 5"/>
          <p:cNvSpPr/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Freeform 5"/>
          <p:cNvSpPr/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>
              <a:spcBef>
                <a:spcPct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reeform 5"/>
          <p:cNvSpPr/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8" name="Freeform 5"/>
          <p:cNvSpPr/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Freeform 5"/>
          <p:cNvSpPr/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/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Freeform 5"/>
          <p:cNvSpPr/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Freeform 5"/>
          <p:cNvSpPr/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ct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ct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 5"/>
          <p:cNvSpPr/>
          <p:nvPr/>
        </p:nvSpPr>
        <p:spPr bwMode="gray">
          <a:xfrm>
            <a:off x="804332" y="1216703"/>
            <a:ext cx="6659819" cy="3921837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5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idx="1"/>
          </p:nvPr>
        </p:nvSpPr>
        <p:spPr>
          <a:xfrm>
            <a:off x="1006021" y="1447799"/>
            <a:ext cx="6179797" cy="3495649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BD555F3-3E89-92A6-46C0-81293133AC3C}"/>
              </a:ext>
            </a:extLst>
          </p:cNvPr>
          <p:cNvGrpSpPr/>
          <p:nvPr userDrawn="1"/>
        </p:nvGrpSpPr>
        <p:grpSpPr>
          <a:xfrm>
            <a:off x="11064552" y="98082"/>
            <a:ext cx="1025856" cy="534088"/>
            <a:chOff x="-5467727" y="8851694"/>
            <a:chExt cx="1966176" cy="1023644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AA47D38-E40B-B399-C5E7-6FDA9D3AEAD2}"/>
                </a:ext>
              </a:extLst>
            </p:cNvPr>
            <p:cNvSpPr/>
            <p:nvPr userDrawn="1"/>
          </p:nvSpPr>
          <p:spPr>
            <a:xfrm>
              <a:off x="-5467727" y="8851694"/>
              <a:ext cx="1966176" cy="1023644"/>
            </a:xfrm>
            <a:prstGeom prst="roundRect">
              <a:avLst>
                <a:gd name="adj" fmla="val 9284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F34FA32-3E0E-E703-A784-EBF7FFCA36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5295674" y="9003515"/>
              <a:ext cx="1622070" cy="71999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FC8593D-7C47-471E-A8DF-97AC4FFD13F5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iryfflint.gov.uk/cy/Resident/Schools/School-Modernisation-Related/Proposal-To-Reorganise-Saltney-Ferry-C.P-And-Saltney-Wood-Memorial-C.P.aspx" TargetMode="Externa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ngwales.wales/images/ParticipationStandards_Poster_9.pdf" TargetMode="Externa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7488" y="1916832"/>
            <a:ext cx="7994104" cy="1946945"/>
          </a:xfrm>
        </p:spPr>
        <p:txBody>
          <a:bodyPr anchor="ctr">
            <a:noAutofit/>
          </a:bodyPr>
          <a:lstStyle/>
          <a:p>
            <a:pPr algn="ctr"/>
            <a:r>
              <a:rPr lang="cy" sz="6000" b="1" i="0" u="sng" strike="noStrike" cap="none" baseline="0">
                <a:solidFill>
                  <a:srgbClr val="404040"/>
                </a:solidFill>
                <a:effectLst/>
                <a:uFill>
                  <a:solidFill>
                    <a:srgbClr val="404040"/>
                  </a:solidFill>
                </a:uFill>
                <a:latin typeface="Arial Rounded MT Bold"/>
                <a:ea typeface="Arial Rounded MT Bold"/>
                <a:cs typeface="Arial Rounded MT Bold"/>
              </a:rPr>
              <a:t>Adolygiad o Ysgolion Cynradd Cymunedol Saltney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856" y="116632"/>
            <a:ext cx="9650288" cy="432048"/>
          </a:xfrm>
        </p:spPr>
        <p:txBody>
          <a:bodyPr anchor="ctr">
            <a:normAutofit/>
          </a:bodyPr>
          <a:lstStyle/>
          <a:p>
            <a:pPr algn="ctr"/>
            <a:r>
              <a:rPr lang="cy" sz="2400" b="0" i="0" u="none" strike="noStrike" cap="none" baseline="0">
                <a:solidFill>
                  <a:srgbClr val="404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Rounded MT Bold"/>
                <a:ea typeface="Arial Rounded MT Bold"/>
                <a:cs typeface="Arial Rounded MT Bold"/>
              </a:rPr>
              <a:t>Dogfen Ymgynghori Statudol Plant a Phobl Ifanc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4A4EA6-E5AF-3FE5-8257-A39563F5E471}"/>
              </a:ext>
            </a:extLst>
          </p:cNvPr>
          <p:cNvSpPr txBox="1"/>
          <p:nvPr/>
        </p:nvSpPr>
        <p:spPr>
          <a:xfrm>
            <a:off x="0" y="6550223"/>
            <a:ext cx="5663952" cy="304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y" sz="1400" b="0" i="0" u="none" strike="noStrike" cap="none" baseline="0">
                <a:solidFill>
                  <a:srgbClr val="404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Cynnig i Aildrefnu Addysg Gynradd yn Saltney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48BDB7-E994-4F2D-40F0-61E0F3109440}"/>
              </a:ext>
            </a:extLst>
          </p:cNvPr>
          <p:cNvSpPr txBox="1"/>
          <p:nvPr/>
        </p:nvSpPr>
        <p:spPr>
          <a:xfrm>
            <a:off x="7032104" y="6550223"/>
            <a:ext cx="51598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y" sz="1400" b="0" i="0" u="none" strike="noStrike" cap="none" baseline="0" dirty="0">
                <a:solidFill>
                  <a:srgbClr val="FF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Cyfnod Ymgynghori: </a:t>
            </a:r>
            <a:r>
              <a:rPr lang="en-GB" sz="1400" b="0" i="0" u="none" strike="noStrike" cap="none" baseline="0" dirty="0" err="1">
                <a:solidFill>
                  <a:srgbClr val="FF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Mehefin</a:t>
            </a:r>
            <a:r>
              <a:rPr lang="en-GB" sz="1400" b="0" i="0" u="none" strike="noStrike" cap="none" baseline="0" dirty="0">
                <a:solidFill>
                  <a:srgbClr val="FF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 3ydd 2025 i 18 </a:t>
            </a:r>
            <a:r>
              <a:rPr lang="en-GB" sz="1400" b="0" i="0" u="none" strike="noStrike" cap="none" baseline="0" dirty="0" err="1">
                <a:solidFill>
                  <a:srgbClr val="FF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Gorffennaf</a:t>
            </a:r>
            <a:r>
              <a:rPr lang="en-GB" sz="1400" b="0" i="0" u="none" strike="noStrike" cap="none" baseline="0" dirty="0">
                <a:solidFill>
                  <a:srgbClr val="FF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 2025</a:t>
            </a:r>
            <a:endParaRPr lang="cy" sz="1400" b="0" i="0" u="none" strike="noStrike" cap="none" baseline="0" dirty="0">
              <a:solidFill>
                <a:srgbClr val="FF0000"/>
              </a:solidFill>
              <a:effectLst/>
              <a:uFill>
                <a:solidFill>
                  <a:prstClr val="black">
                    <a:alpha val="0"/>
                  </a:prstClr>
                </a:solidFill>
              </a:uFill>
              <a:latin typeface="Arial"/>
              <a:ea typeface="Arial"/>
              <a:cs typeface="Arial"/>
            </a:endParaRPr>
          </a:p>
          <a:p>
            <a:r>
              <a:rPr lang="cy" sz="1400" b="0" i="0" u="none" strike="noStrike" cap="none" baseline="0" dirty="0">
                <a:solidFill>
                  <a:srgbClr val="FF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16" y="260648"/>
            <a:ext cx="10873208" cy="759618"/>
          </a:xfrm>
        </p:spPr>
        <p:txBody>
          <a:bodyPr>
            <a:normAutofit/>
          </a:bodyPr>
          <a:lstStyle/>
          <a:p>
            <a:r>
              <a:rPr lang="cy" sz="4800" b="1" i="0" u="none" strike="noStrike" cap="none" baseline="0">
                <a:solidFill>
                  <a:srgbClr val="404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Rounded MT Bold"/>
                <a:ea typeface="Arial Rounded MT Bold"/>
                <a:cs typeface="Arial Rounded MT Bold"/>
              </a:rPr>
              <a:t>Ble i adeiladu ysgol newydd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9416" y="1340768"/>
            <a:ext cx="6696744" cy="3745920"/>
          </a:xfrm>
          <a:prstGeom prst="rect">
            <a:avLst/>
          </a:prstGeom>
          <a:noFill/>
        </p:spPr>
        <p:txBody>
          <a:bodyPr wrap="square" lIns="288000" tIns="288000" rIns="288000" bIns="288000" rtlCol="0">
            <a:spAutoFit/>
          </a:bodyPr>
          <a:lstStyle/>
          <a:p>
            <a:r>
              <a:rPr lang="cy" sz="1600" b="0" i="0" u="none" strike="noStrike" cap="none" baseline="0" dirty="0">
                <a:solidFill>
                  <a:srgbClr val="404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Rounded MT Bold"/>
                <a:ea typeface="Arial Rounded MT Bold"/>
                <a:cs typeface="Arial Rounded MT Bold"/>
              </a:rPr>
              <a:t>Mae angen llawer o le i adeiladu ysgol newydd i blant cynradd.</a:t>
            </a:r>
          </a:p>
          <a:p>
            <a:endParaRPr lang="en-GB" sz="1600" dirty="0">
              <a:latin typeface="Arial Rounded MT Bold" panose="020F0704030504030204" pitchFamily="34" charset="0"/>
            </a:endParaRPr>
          </a:p>
          <a:p>
            <a:r>
              <a:rPr lang="cy" sz="1600" b="0" i="0" u="none" strike="noStrike" cap="none" baseline="0" dirty="0">
                <a:solidFill>
                  <a:srgbClr val="404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Rounded MT Bold"/>
                <a:ea typeface="Arial Rounded MT Bold"/>
                <a:cs typeface="Arial Rounded MT Bold"/>
              </a:rPr>
              <a:t>Mae’r tir wrth Ysgol Saltney Ferry yn ardal lle bydd llifogydd yn y dyfodol, felly mae’n anodd iawn adeiladu yno.</a:t>
            </a:r>
          </a:p>
          <a:p>
            <a:endParaRPr lang="en-GB" sz="1600" dirty="0">
              <a:latin typeface="Arial Rounded MT Bold" panose="020F0704030504030204" pitchFamily="34" charset="0"/>
            </a:endParaRPr>
          </a:p>
          <a:p>
            <a:r>
              <a:rPr lang="cy" sz="1600" b="0" i="0" u="none" strike="noStrike" cap="none" baseline="0" dirty="0">
                <a:solidFill>
                  <a:srgbClr val="404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Rounded MT Bold"/>
                <a:ea typeface="Arial Rounded MT Bold"/>
                <a:cs typeface="Arial Rounded MT Bold"/>
              </a:rPr>
              <a:t>Dydi hon ddim yn broblem wrth Ysgol Goffa Saltney Wood, lle mae tir ar gael i adeiladu arno tra mae’r ysgol bresennol ar agor.</a:t>
            </a:r>
          </a:p>
          <a:p>
            <a:endParaRPr lang="en-GB" sz="1600" dirty="0">
              <a:latin typeface="Arial Rounded MT Bold" panose="020F0704030504030204" pitchFamily="34" charset="0"/>
            </a:endParaRPr>
          </a:p>
          <a:p>
            <a:r>
              <a:rPr lang="cy" sz="1600" b="0" i="0" u="none" strike="noStrike" cap="none" baseline="0" dirty="0">
                <a:solidFill>
                  <a:srgbClr val="404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Rounded MT Bold"/>
                <a:ea typeface="Arial Rounded MT Bold"/>
                <a:cs typeface="Arial Rounded MT Bold"/>
              </a:rPr>
              <a:t>’Does dim tir arall ar gael i adeiladu arno yn Saltney.</a:t>
            </a:r>
          </a:p>
          <a:p>
            <a:endParaRPr lang="en-GB" sz="1600" dirty="0">
              <a:latin typeface="Arial Rounded MT Bold" panose="020F0704030504030204" pitchFamily="34" charset="0"/>
            </a:endParaRPr>
          </a:p>
          <a:p>
            <a:r>
              <a:rPr lang="cy" sz="1600" b="0" i="0" u="none" strike="noStrike" cap="none" baseline="0" dirty="0">
                <a:solidFill>
                  <a:srgbClr val="404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Rounded MT Bold"/>
                <a:ea typeface="Arial Rounded MT Bold"/>
                <a:cs typeface="Arial Rounded MT Bold"/>
              </a:rPr>
              <a:t>Dyna pam ein bod ni’n meddwl mai Ysgol Saltney Wood yw’r lle gorau.</a:t>
            </a:r>
          </a:p>
        </p:txBody>
      </p:sp>
    </p:spTree>
    <p:extLst>
      <p:ext uri="{BB962C8B-B14F-4D97-AF65-F5344CB8AC3E}">
        <p14:creationId xmlns:p14="http://schemas.microsoft.com/office/powerpoint/2010/main" val="168198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16" y="260648"/>
            <a:ext cx="10873208" cy="759618"/>
          </a:xfrm>
        </p:spPr>
        <p:txBody>
          <a:bodyPr>
            <a:normAutofit/>
          </a:bodyPr>
          <a:lstStyle/>
          <a:p>
            <a:r>
              <a:rPr lang="cy" sz="4800" b="1" i="0" u="none" strike="noStrike" cap="none" baseline="0">
                <a:solidFill>
                  <a:srgbClr val="404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Rounded MT Bold"/>
                <a:ea typeface="Arial Rounded MT Bold"/>
                <a:cs typeface="Arial Rounded MT Bold"/>
              </a:rPr>
              <a:t>Cau ysgolion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2A2A1F-A20B-00FD-8297-E9A83DDDE08D}"/>
              </a:ext>
            </a:extLst>
          </p:cNvPr>
          <p:cNvSpPr txBox="1"/>
          <p:nvPr/>
        </p:nvSpPr>
        <p:spPr>
          <a:xfrm>
            <a:off x="839416" y="1340768"/>
            <a:ext cx="6624736" cy="3624000"/>
          </a:xfrm>
          <a:prstGeom prst="rect">
            <a:avLst/>
          </a:prstGeom>
          <a:noFill/>
        </p:spPr>
        <p:txBody>
          <a:bodyPr wrap="square" lIns="288000" tIns="288000" rIns="288000" bIns="288000" rtlCol="0">
            <a:spAutoFit/>
          </a:bodyPr>
          <a:lstStyle/>
          <a:p>
            <a:r>
              <a:rPr lang="cy" sz="2000" b="0" i="0" u="none" strike="noStrike" cap="none" baseline="0" dirty="0">
                <a:solidFill>
                  <a:srgbClr val="404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Rounded MT Bold"/>
                <a:ea typeface="Arial Rounded MT Bold"/>
                <a:cs typeface="Arial Rounded MT Bold"/>
              </a:rPr>
              <a:t>Rydyn ni’n gwybod bod sôn am gau ysgol yn gallu gwneud i bobl boeni.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y" sz="2000" b="0" i="0" u="none" strike="noStrike" cap="none" baseline="0" dirty="0">
                <a:solidFill>
                  <a:srgbClr val="404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Rounded MT Bold"/>
                <a:ea typeface="Arial Rounded MT Bold"/>
                <a:cs typeface="Arial Rounded MT Bold"/>
              </a:rPr>
              <a:t>Mae’n gallu bod yn newid mawr i’r plant sy’n mynd iddi.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y" sz="2000" b="0" i="0" u="none" strike="noStrike" cap="none" baseline="0" dirty="0">
                <a:solidFill>
                  <a:srgbClr val="404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Rounded MT Bold"/>
                <a:ea typeface="Arial Rounded MT Bold"/>
                <a:cs typeface="Arial Rounded MT Bold"/>
              </a:rPr>
              <a:t>Mae hefyd yn gallu bod yn newid mawr i athrawon a staff.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y" sz="2000" b="0" i="0" u="none" strike="noStrike" cap="none" baseline="0" dirty="0">
                <a:solidFill>
                  <a:srgbClr val="404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Rounded MT Bold"/>
                <a:ea typeface="Arial Rounded MT Bold"/>
                <a:cs typeface="Arial Rounded MT Bold"/>
              </a:rPr>
              <a:t>Rydyn ni’n gwybod ei fod yn gallu effeithio’r ardal gyfan o amgylch yr ysgol hefyd. Dyna pam ein bod ni’n meddwl yn ofalus beth sydd orau i bawb.</a:t>
            </a:r>
          </a:p>
        </p:txBody>
      </p:sp>
    </p:spTree>
    <p:extLst>
      <p:ext uri="{BB962C8B-B14F-4D97-AF65-F5344CB8AC3E}">
        <p14:creationId xmlns:p14="http://schemas.microsoft.com/office/powerpoint/2010/main" val="115267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16" y="260648"/>
            <a:ext cx="10873208" cy="759618"/>
          </a:xfrm>
        </p:spPr>
        <p:txBody>
          <a:bodyPr>
            <a:normAutofit/>
          </a:bodyPr>
          <a:lstStyle/>
          <a:p>
            <a:r>
              <a:rPr lang="cy" sz="4800" b="1" i="0" u="none" strike="noStrike" cap="none" baseline="0">
                <a:solidFill>
                  <a:srgbClr val="404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Rounded MT Bold"/>
                <a:ea typeface="Arial Rounded MT Bold"/>
                <a:cs typeface="Arial Rounded MT Bold"/>
              </a:rPr>
              <a:t>Effaith ar Ddisgyblion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2A2A1F-A20B-00FD-8297-E9A83DDDE08D}"/>
              </a:ext>
            </a:extLst>
          </p:cNvPr>
          <p:cNvSpPr txBox="1"/>
          <p:nvPr/>
        </p:nvSpPr>
        <p:spPr>
          <a:xfrm>
            <a:off x="869528" y="1340768"/>
            <a:ext cx="6624736" cy="3319200"/>
          </a:xfrm>
          <a:prstGeom prst="rect">
            <a:avLst/>
          </a:prstGeom>
          <a:noFill/>
        </p:spPr>
        <p:txBody>
          <a:bodyPr wrap="square" lIns="288000" tIns="288000" rIns="288000" bIns="288000" rtlCol="0">
            <a:spAutoFit/>
          </a:bodyPr>
          <a:lstStyle/>
          <a:p>
            <a:r>
              <a:rPr lang="cy" sz="2000" b="0" i="0" u="none" strike="noStrike" cap="none" baseline="0" dirty="0">
                <a:solidFill>
                  <a:srgbClr val="404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Rounded MT Bold"/>
                <a:ea typeface="Arial Rounded MT Bold"/>
                <a:cs typeface="Arial Rounded MT Bold"/>
              </a:rPr>
              <a:t>Plant sy’n mynd i ysgol sy’n cau: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y" sz="2000" b="0" i="0" u="none" strike="noStrike" cap="none" baseline="0" dirty="0">
                <a:solidFill>
                  <a:srgbClr val="404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Rounded MT Bold"/>
                <a:ea typeface="Arial Rounded MT Bold"/>
                <a:cs typeface="Arial Rounded MT Bold"/>
              </a:rPr>
              <a:t>Bydd yn rhaid iddynt deithio i ysgol arall.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y" sz="2000" b="0" i="0" u="none" strike="noStrike" cap="none" baseline="0" dirty="0">
                <a:solidFill>
                  <a:srgbClr val="404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Rounded MT Bold"/>
                <a:ea typeface="Arial Rounded MT Bold"/>
                <a:cs typeface="Arial Rounded MT Bold"/>
              </a:rPr>
              <a:t>Bydd yn rhaid i rai disgyblion deithio’n bellach i fynd i’r ysgol newydd, a disgyblion eraill yn teithio llai.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y" sz="2000" b="0" i="0" u="none" strike="noStrike" cap="none" baseline="0" dirty="0">
                <a:solidFill>
                  <a:srgbClr val="404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Rounded MT Bold"/>
                <a:ea typeface="Arial Rounded MT Bold"/>
                <a:cs typeface="Arial Rounded MT Bold"/>
              </a:rPr>
              <a:t>Bydd yn cymryd mwy o amser i rai disgyblion gyrraedd yr ysgol newydd, a llai i eraill.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y" sz="2000" b="0" i="0" u="none" strike="noStrike" cap="none" baseline="0" dirty="0">
                <a:solidFill>
                  <a:srgbClr val="404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Rounded MT Bold"/>
                <a:ea typeface="Arial Rounded MT Bold"/>
                <a:cs typeface="Arial Rounded MT Bold"/>
              </a:rPr>
              <a:t>Byddant yn cael gwisg ysgol newydd.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y" sz="2000" b="0" i="0" u="none" strike="noStrike" cap="none" baseline="0" dirty="0">
                <a:solidFill>
                  <a:srgbClr val="404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Rounded MT Bold"/>
                <a:ea typeface="Arial Rounded MT Bold"/>
                <a:cs typeface="Arial Rounded MT Bold"/>
              </a:rPr>
              <a:t>Bydd gan yr ysgol enw newydd.</a:t>
            </a:r>
          </a:p>
        </p:txBody>
      </p:sp>
    </p:spTree>
    <p:extLst>
      <p:ext uri="{BB962C8B-B14F-4D97-AF65-F5344CB8AC3E}">
        <p14:creationId xmlns:p14="http://schemas.microsoft.com/office/powerpoint/2010/main" val="208022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16" y="260648"/>
            <a:ext cx="10873208" cy="759618"/>
          </a:xfrm>
        </p:spPr>
        <p:txBody>
          <a:bodyPr>
            <a:normAutofit/>
          </a:bodyPr>
          <a:lstStyle/>
          <a:p>
            <a:r>
              <a:rPr lang="cy" sz="4800" b="1" i="0" u="none" strike="noStrike" cap="none" baseline="0">
                <a:solidFill>
                  <a:srgbClr val="404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Rounded MT Bold"/>
                <a:ea typeface="Arial Rounded MT Bold"/>
                <a:cs typeface="Arial Rounded MT Bold"/>
              </a:rPr>
              <a:t>Anodd ond Cywir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2A2A1F-A20B-00FD-8297-E9A83DDDE08D}"/>
              </a:ext>
            </a:extLst>
          </p:cNvPr>
          <p:cNvSpPr txBox="1"/>
          <p:nvPr/>
        </p:nvSpPr>
        <p:spPr>
          <a:xfrm>
            <a:off x="911424" y="1196752"/>
            <a:ext cx="6624736" cy="3905612"/>
          </a:xfrm>
          <a:prstGeom prst="rect">
            <a:avLst/>
          </a:prstGeom>
          <a:noFill/>
        </p:spPr>
        <p:txBody>
          <a:bodyPr wrap="square" lIns="288000" tIns="288000" rIns="288000" bIns="288000" rtlCol="0">
            <a:spAutoFit/>
          </a:bodyPr>
          <a:lstStyle/>
          <a:p>
            <a:r>
              <a:rPr lang="cy" sz="1800" b="0" i="0" u="none" strike="noStrike" cap="none" baseline="0" dirty="0">
                <a:solidFill>
                  <a:srgbClr val="404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Rounded MT Bold"/>
                <a:ea typeface="Arial Rounded MT Bold"/>
                <a:cs typeface="Arial Rounded MT Bold"/>
              </a:rPr>
              <a:t>Er ein bod yn gwybod mor anodd all hyn fod i bawb, rydyn ni’n dal i gredu mai dyma’r peth cywir i’w wneud.</a:t>
            </a:r>
          </a:p>
          <a:p>
            <a:endParaRPr lang="en-GB" dirty="0">
              <a:latin typeface="Arial Rounded MT Bold" panose="020F0704030504030204" pitchFamily="34" charset="0"/>
            </a:endParaRPr>
          </a:p>
          <a:p>
            <a:r>
              <a:rPr lang="cy" sz="1800" b="0" i="0" u="none" strike="noStrike" cap="none" baseline="0" dirty="0">
                <a:solidFill>
                  <a:srgbClr val="404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Rounded MT Bold"/>
                <a:ea typeface="Arial Rounded MT Bold"/>
                <a:cs typeface="Arial Rounded MT Bold"/>
              </a:rPr>
              <a:t>Rydyn ni’n credu ei bod yn iawn cau Ysgol Saltney Ferry ac Ysgol Goffa Saltney Wood oherwydd ei fod yn golygu: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y" sz="1800" b="0" i="0" u="none" strike="noStrike" cap="none" baseline="0" dirty="0">
                <a:solidFill>
                  <a:srgbClr val="404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Rounded MT Bold"/>
                <a:ea typeface="Arial Rounded MT Bold"/>
                <a:cs typeface="Arial Rounded MT Bold"/>
              </a:rPr>
              <a:t>Y bydd</a:t>
            </a:r>
            <a:r>
              <a:rPr lang="cy" sz="1800" b="0" i="0" u="none" strike="noStrike" cap="none" dirty="0">
                <a:solidFill>
                  <a:srgbClr val="404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Rounded MT Bold"/>
                <a:ea typeface="Arial Rounded MT Bold"/>
                <a:cs typeface="Arial Rounded MT Bold"/>
              </a:rPr>
              <a:t> y</a:t>
            </a:r>
            <a:r>
              <a:rPr lang="cy" sz="1800" b="0" i="0" u="none" strike="noStrike" cap="none" baseline="0" dirty="0">
                <a:solidFill>
                  <a:srgbClr val="404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Rounded MT Bold"/>
                <a:ea typeface="Arial Rounded MT Bold"/>
                <a:cs typeface="Arial Rounded MT Bold"/>
              </a:rPr>
              <a:t> nifer cywir o leoedd i nifer y plant oed cynradd sydd yn Saltney.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y" sz="1800" b="0" i="0" u="none" strike="noStrike" cap="none" baseline="0" dirty="0">
                <a:solidFill>
                  <a:srgbClr val="404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Rounded MT Bold"/>
                <a:ea typeface="Arial Rounded MT Bold"/>
                <a:cs typeface="Arial Rounded MT Bold"/>
              </a:rPr>
              <a:t>Na fydd angen hen adeiladau sy’n ddrud i’w rhedeg a’u cadw.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y" sz="1800" b="0" i="0" u="none" strike="noStrike" cap="none" baseline="0" dirty="0">
                <a:solidFill>
                  <a:srgbClr val="404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Rounded MT Bold"/>
                <a:ea typeface="Arial Rounded MT Bold"/>
                <a:cs typeface="Arial Rounded MT Bold"/>
              </a:rPr>
              <a:t>Y bydd lle gwell i’r disgyblion ddysgu.</a:t>
            </a:r>
          </a:p>
        </p:txBody>
      </p:sp>
    </p:spTree>
    <p:extLst>
      <p:ext uri="{BB962C8B-B14F-4D97-AF65-F5344CB8AC3E}">
        <p14:creationId xmlns:p14="http://schemas.microsoft.com/office/powerpoint/2010/main" val="399705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16" y="260648"/>
            <a:ext cx="10873208" cy="759618"/>
          </a:xfrm>
        </p:spPr>
        <p:txBody>
          <a:bodyPr>
            <a:normAutofit/>
          </a:bodyPr>
          <a:lstStyle/>
          <a:p>
            <a:r>
              <a:rPr lang="cy" sz="4800" b="1" i="0" u="none" strike="noStrike" cap="none" baseline="0">
                <a:solidFill>
                  <a:srgbClr val="404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Rounded MT Bold"/>
                <a:ea typeface="Arial Rounded MT Bold"/>
                <a:cs typeface="Arial Rounded MT Bold"/>
              </a:rPr>
              <a:t>Y Cynnig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2A2A1F-A20B-00FD-8297-E9A83DDDE08D}"/>
              </a:ext>
            </a:extLst>
          </p:cNvPr>
          <p:cNvSpPr txBox="1"/>
          <p:nvPr/>
        </p:nvSpPr>
        <p:spPr>
          <a:xfrm>
            <a:off x="911424" y="1340768"/>
            <a:ext cx="6624736" cy="3624000"/>
          </a:xfrm>
          <a:prstGeom prst="rect">
            <a:avLst/>
          </a:prstGeom>
          <a:noFill/>
        </p:spPr>
        <p:txBody>
          <a:bodyPr wrap="square" lIns="288000" tIns="288000" rIns="288000" bIns="288000" rtlCol="0">
            <a:spAutoFit/>
          </a:bodyPr>
          <a:lstStyle/>
          <a:p>
            <a:r>
              <a:rPr lang="cy" sz="2000" b="0" i="0" u="none" strike="noStrike" cap="none" baseline="0" dirty="0">
                <a:solidFill>
                  <a:srgbClr val="404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Rounded MT Bold"/>
                <a:ea typeface="Arial Rounded MT Bold"/>
                <a:cs typeface="Arial Rounded MT Bold"/>
              </a:rPr>
              <a:t>Beth rydyn ni’n ei feddwl ddylai ddigwydd yw: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y" sz="2000" b="0" i="0" u="none" strike="noStrike" cap="none" baseline="0" dirty="0">
                <a:solidFill>
                  <a:srgbClr val="404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Rounded MT Bold"/>
                <a:ea typeface="Arial Rounded MT Bold"/>
                <a:cs typeface="Arial Rounded MT Bold"/>
              </a:rPr>
              <a:t>Cau Ysgol Saltney Ferry ac Ysgol Goffa Saltney Wood.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y" sz="2000" b="0" i="0" u="none" strike="noStrike" cap="none" baseline="0" dirty="0">
                <a:solidFill>
                  <a:srgbClr val="404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Rounded MT Bold"/>
                <a:ea typeface="Arial Rounded MT Bold"/>
                <a:cs typeface="Arial Rounded MT Bold"/>
              </a:rPr>
              <a:t>Cadw’r ddwy ysgol ar eu safleoedd presennol fel ysgol ar y cyd i ddechrau.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y" sz="2000" b="0" i="0" u="none" strike="noStrike" cap="none" baseline="0" dirty="0">
                <a:solidFill>
                  <a:srgbClr val="404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Rounded MT Bold"/>
                <a:ea typeface="Arial Rounded MT Bold"/>
                <a:cs typeface="Arial Rounded MT Bold"/>
              </a:rPr>
              <a:t>Agor ysgol newydd i’r holl ddisgyblion yn Ysgol Saltney Ferry ac Ysgol Goffa Saltney Wood ar dir wrth Ysgol Goffa Saltney Wood.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Arial Rounded MT Bold" panose="020F07040305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03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16" y="260648"/>
            <a:ext cx="10873208" cy="759618"/>
          </a:xfrm>
        </p:spPr>
        <p:txBody>
          <a:bodyPr>
            <a:normAutofit/>
          </a:bodyPr>
          <a:lstStyle/>
          <a:p>
            <a:r>
              <a:rPr lang="cy" sz="4800" b="1" i="0" u="none" strike="noStrike" cap="none" baseline="0">
                <a:solidFill>
                  <a:srgbClr val="404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Rounded MT Bold"/>
                <a:ea typeface="Arial Rounded MT Bold"/>
                <a:cs typeface="Arial Rounded MT Bold"/>
              </a:rPr>
              <a:t>Beth sydd angen digwydd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2A2A1F-A20B-00FD-8297-E9A83DDDE08D}"/>
              </a:ext>
            </a:extLst>
          </p:cNvPr>
          <p:cNvSpPr txBox="1"/>
          <p:nvPr/>
        </p:nvSpPr>
        <p:spPr>
          <a:xfrm>
            <a:off x="839416" y="1243786"/>
            <a:ext cx="6624736" cy="3967167"/>
          </a:xfrm>
          <a:prstGeom prst="rect">
            <a:avLst/>
          </a:prstGeom>
          <a:noFill/>
        </p:spPr>
        <p:txBody>
          <a:bodyPr wrap="square" lIns="288000" tIns="288000" rIns="288000" bIns="28800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y" sz="2000" b="0" i="0" u="none" strike="noStrike" cap="none" baseline="0" dirty="0">
                <a:solidFill>
                  <a:srgbClr val="404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Rounded MT Bold"/>
                <a:ea typeface="Arial Rounded MT Bold"/>
                <a:cs typeface="Arial Rounded MT Bold"/>
              </a:rPr>
              <a:t>Mae’n rhaid i ni ofyn barn llawer o bobl.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y" sz="2000" b="0" i="0" u="none" strike="noStrike" cap="none" baseline="0" dirty="0">
                <a:solidFill>
                  <a:srgbClr val="404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Rounded MT Bold"/>
                <a:ea typeface="Arial Rounded MT Bold"/>
                <a:cs typeface="Arial Rounded MT Bold"/>
              </a:rPr>
              <a:t>Rhaid i ni gasglu atebion pawb at ei gilydd.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y" sz="2000" b="0" i="0" u="none" strike="noStrike" cap="none" baseline="0" dirty="0">
                <a:solidFill>
                  <a:srgbClr val="404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Rounded MT Bold"/>
                <a:ea typeface="Arial Rounded MT Bold"/>
                <a:cs typeface="Arial Rounded MT Bold"/>
              </a:rPr>
              <a:t>Bydd Cabinet y Cyngor, sy’n gwneud penderfyniadau pwysig, yn penderfynu a ddylem ni barhau.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y" sz="2000" b="0" i="0" u="none" strike="noStrike" cap="none" baseline="0" dirty="0">
                <a:solidFill>
                  <a:srgbClr val="404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Rounded MT Bold"/>
                <a:ea typeface="Arial Rounded MT Bold"/>
                <a:cs typeface="Arial Rounded MT Bold"/>
              </a:rPr>
              <a:t>Os felly, byddwn yn gofyn i bobl ydyn nhw’n gwrthwynebu i’r cynnig (meddwl ei fod yn syniad gwael).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y" sz="2000" b="0" i="0" u="none" strike="noStrike" cap="none" baseline="0" dirty="0">
                <a:solidFill>
                  <a:srgbClr val="404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Rounded MT Bold"/>
                <a:ea typeface="Arial Rounded MT Bold"/>
                <a:cs typeface="Arial Rounded MT Bold"/>
              </a:rPr>
              <a:t>Bydd Cabinet y Cyngor yn penderfynu a ddylem ni barhau.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y" sz="2000" b="0" i="0" u="none" strike="noStrike" cap="none" baseline="0" dirty="0">
                <a:solidFill>
                  <a:srgbClr val="404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Rounded MT Bold"/>
                <a:ea typeface="Arial Rounded MT Bold"/>
                <a:cs typeface="Arial Rounded MT Bold"/>
              </a:rPr>
              <a:t>Os felly, byddwn yn gwneud iddo ddigwydd.</a:t>
            </a:r>
          </a:p>
        </p:txBody>
      </p:sp>
    </p:spTree>
    <p:extLst>
      <p:ext uri="{BB962C8B-B14F-4D97-AF65-F5344CB8AC3E}">
        <p14:creationId xmlns:p14="http://schemas.microsoft.com/office/powerpoint/2010/main" val="63382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16" y="260648"/>
            <a:ext cx="10873208" cy="759618"/>
          </a:xfrm>
        </p:spPr>
        <p:txBody>
          <a:bodyPr>
            <a:normAutofit/>
          </a:bodyPr>
          <a:lstStyle/>
          <a:p>
            <a:r>
              <a:rPr lang="cy" sz="4800" b="1" i="0" u="none" strike="noStrike" cap="none" baseline="0">
                <a:solidFill>
                  <a:srgbClr val="404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Rounded MT Bold"/>
                <a:ea typeface="Arial Rounded MT Bold"/>
                <a:cs typeface="Arial Rounded MT Bold"/>
              </a:rPr>
              <a:t>Pryd allai hyn ddigwydd?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2A2A1F-A20B-00FD-8297-E9A83DDDE08D}"/>
              </a:ext>
            </a:extLst>
          </p:cNvPr>
          <p:cNvSpPr txBox="1"/>
          <p:nvPr/>
        </p:nvSpPr>
        <p:spPr>
          <a:xfrm>
            <a:off x="839416" y="1243786"/>
            <a:ext cx="6408712" cy="3351614"/>
          </a:xfrm>
          <a:prstGeom prst="rect">
            <a:avLst/>
          </a:prstGeom>
          <a:noFill/>
        </p:spPr>
        <p:txBody>
          <a:bodyPr wrap="square" lIns="288000" tIns="288000" rIns="288000" bIns="28800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i="0" u="none" strike="noStrike" cap="none" baseline="0" dirty="0">
                <a:solidFill>
                  <a:srgbClr val="FF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Rounded MT Bold"/>
                <a:ea typeface="Arial Rounded MT Bold"/>
                <a:cs typeface="Arial Rounded MT Bold"/>
              </a:rPr>
              <a:t>18fed </a:t>
            </a:r>
            <a:r>
              <a:rPr lang="en-GB" sz="2000" b="0" i="0" u="none" strike="noStrike" cap="none" baseline="0" dirty="0" err="1">
                <a:solidFill>
                  <a:srgbClr val="FF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Rounded MT Bold"/>
                <a:ea typeface="Arial Rounded MT Bold"/>
                <a:cs typeface="Arial Rounded MT Bold"/>
              </a:rPr>
              <a:t>Gorffennaf</a:t>
            </a:r>
            <a:r>
              <a:rPr lang="en-GB" sz="2000" b="0" i="0" u="none" strike="noStrike" cap="none" baseline="0" dirty="0">
                <a:solidFill>
                  <a:srgbClr val="FF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Rounded MT Bold"/>
                <a:ea typeface="Arial Rounded MT Bold"/>
                <a:cs typeface="Arial Rounded MT Bold"/>
              </a:rPr>
              <a:t> 2025 </a:t>
            </a:r>
            <a:r>
              <a:rPr lang="cy" sz="2000" b="0" i="0" u="none" strike="noStrike" cap="none" baseline="0" dirty="0">
                <a:solidFill>
                  <a:srgbClr val="404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Rounded MT Bold"/>
                <a:ea typeface="Arial Rounded MT Bold"/>
                <a:cs typeface="Arial Rounded MT Bold"/>
              </a:rPr>
              <a:t>–</a:t>
            </a:r>
            <a:r>
              <a:rPr lang="cy" sz="2000" dirty="0">
                <a:solidFill>
                  <a:srgbClr val="40404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rial Rounded MT Bold"/>
                <a:ea typeface="Arial Rounded MT Bold"/>
                <a:cs typeface="Arial Rounded MT Bold"/>
              </a:rPr>
              <a:t> R</a:t>
            </a:r>
            <a:r>
              <a:rPr lang="cy" sz="2000" b="0" i="0" u="none" strike="noStrike" cap="none" baseline="0" dirty="0">
                <a:solidFill>
                  <a:srgbClr val="404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Rounded MT Bold"/>
                <a:ea typeface="Arial Rounded MT Bold"/>
                <a:cs typeface="Arial Rounded MT Bold"/>
              </a:rPr>
              <a:t>haid cael barn pawb erbyn hyn</a:t>
            </a:r>
            <a:endParaRPr lang="en-GB" sz="2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i="0" u="none" strike="noStrike" cap="none" baseline="0" dirty="0">
                <a:solidFill>
                  <a:srgbClr val="FF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Rounded MT Bold"/>
                <a:ea typeface="Arial Rounded MT Bold"/>
                <a:cs typeface="Arial Rounded MT Bold"/>
              </a:rPr>
              <a:t>Medi/Hydref 2025 </a:t>
            </a:r>
            <a:r>
              <a:rPr lang="cy" sz="2000" b="0" i="0" u="none" strike="noStrike" cap="none" baseline="0" dirty="0">
                <a:solidFill>
                  <a:srgbClr val="404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Rounded MT Bold"/>
                <a:ea typeface="Arial Rounded MT Bold"/>
                <a:cs typeface="Arial Rounded MT Bold"/>
              </a:rPr>
              <a:t>– Y Cabinet yn ystyried barn pawb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y" sz="2000" b="0" i="0" u="none" strike="noStrike" cap="none" baseline="0" dirty="0">
                <a:solidFill>
                  <a:srgbClr val="FF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Rounded MT Bold"/>
                <a:ea typeface="Arial Rounded MT Bold"/>
                <a:cs typeface="Arial Rounded MT Bold"/>
              </a:rPr>
              <a:t>Medi/Hydref/Tachwedd 2025 </a:t>
            </a:r>
            <a:r>
              <a:rPr lang="cy" sz="2000" b="0" i="0" u="none" strike="noStrike" cap="none" baseline="0" dirty="0">
                <a:solidFill>
                  <a:srgbClr val="404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Rounded MT Bold"/>
                <a:ea typeface="Arial Rounded MT Bold"/>
                <a:cs typeface="Arial Rounded MT Bold"/>
              </a:rPr>
              <a:t>– Gall pobl sy’n meddwl ei fod yn syniad gwael ddweud hynny wrthym ni.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i="0" u="none" strike="noStrike" cap="none" baseline="0" dirty="0" err="1">
                <a:solidFill>
                  <a:srgbClr val="FF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Rounded MT Bold"/>
                <a:ea typeface="Arial Rounded MT Bold"/>
                <a:cs typeface="Arial Rounded MT Bold"/>
              </a:rPr>
              <a:t>Ionawr</a:t>
            </a:r>
            <a:r>
              <a:rPr lang="en-GB" sz="2000" b="0" i="0" u="none" strike="noStrike" cap="none" baseline="0" dirty="0">
                <a:solidFill>
                  <a:srgbClr val="FF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Rounded MT Bold"/>
                <a:ea typeface="Arial Rounded MT Bold"/>
                <a:cs typeface="Arial Rounded MT Bold"/>
              </a:rPr>
              <a:t>/</a:t>
            </a:r>
            <a:r>
              <a:rPr lang="en-GB" sz="2000" b="0" i="0" u="none" strike="noStrike" cap="none" baseline="0" dirty="0" err="1">
                <a:solidFill>
                  <a:srgbClr val="FF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Rounded MT Bold"/>
                <a:ea typeface="Arial Rounded MT Bold"/>
                <a:cs typeface="Arial Rounded MT Bold"/>
              </a:rPr>
              <a:t>Chwefror</a:t>
            </a:r>
            <a:r>
              <a:rPr lang="en-GB" sz="2000" b="0" i="0" u="none" strike="noStrike" cap="none" baseline="0" dirty="0">
                <a:solidFill>
                  <a:srgbClr val="FF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Rounded MT Bold"/>
                <a:ea typeface="Arial Rounded MT Bold"/>
                <a:cs typeface="Arial Rounded MT Bold"/>
              </a:rPr>
              <a:t> 2026 </a:t>
            </a:r>
            <a:r>
              <a:rPr lang="cy" sz="2000" b="0" i="0" u="none" strike="noStrike" cap="none" baseline="0" dirty="0">
                <a:solidFill>
                  <a:srgbClr val="404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Rounded MT Bold"/>
                <a:ea typeface="Arial Rounded MT Bold"/>
                <a:cs typeface="Arial Rounded MT Bold"/>
              </a:rPr>
              <a:t>– Y Cabinet yn gwneud y penderfyniad terfynol. </a:t>
            </a:r>
          </a:p>
        </p:txBody>
      </p:sp>
    </p:spTree>
    <p:extLst>
      <p:ext uri="{BB962C8B-B14F-4D97-AF65-F5344CB8AC3E}">
        <p14:creationId xmlns:p14="http://schemas.microsoft.com/office/powerpoint/2010/main" val="156908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16" y="260648"/>
            <a:ext cx="11352584" cy="759618"/>
          </a:xfrm>
        </p:spPr>
        <p:txBody>
          <a:bodyPr>
            <a:normAutofit/>
          </a:bodyPr>
          <a:lstStyle/>
          <a:p>
            <a:r>
              <a:rPr lang="cy" sz="4800" b="1" i="0" u="none" strike="noStrike" cap="none" baseline="0">
                <a:solidFill>
                  <a:srgbClr val="404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Rounded MT Bold"/>
                <a:ea typeface="Arial Rounded MT Bold"/>
                <a:cs typeface="Arial Rounded MT Bold"/>
              </a:rPr>
              <a:t>Pryd gallai ysgolion gau ac agor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2A2A1F-A20B-00FD-8297-E9A83DDDE08D}"/>
              </a:ext>
            </a:extLst>
          </p:cNvPr>
          <p:cNvSpPr txBox="1"/>
          <p:nvPr/>
        </p:nvSpPr>
        <p:spPr>
          <a:xfrm>
            <a:off x="839416" y="1243786"/>
            <a:ext cx="6624736" cy="2709600"/>
          </a:xfrm>
          <a:prstGeom prst="rect">
            <a:avLst/>
          </a:prstGeom>
          <a:noFill/>
        </p:spPr>
        <p:txBody>
          <a:bodyPr wrap="square" lIns="288000" tIns="288000" rIns="288000" bIns="28800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y" sz="2000" b="0" i="0" u="none" strike="noStrike" cap="none" baseline="0" dirty="0"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Rounded MT Bold"/>
                <a:ea typeface="Arial Rounded MT Bold"/>
                <a:cs typeface="Arial Rounded MT Bold"/>
              </a:rPr>
              <a:t>Gorffennaf 2026 – Cau Ysgol Saltney Ferry ac Ysgol Goffa Saltney Wood.</a:t>
            </a:r>
            <a:endParaRPr lang="en-GB" sz="2000" dirty="0">
              <a:highlight>
                <a:srgbClr val="FFFF00"/>
              </a:highlight>
              <a:latin typeface="Arial Rounded MT Bold" panose="020F07040305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y" sz="2000" b="0" i="0" u="none" strike="noStrike" cap="none" baseline="0" dirty="0"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Rounded MT Bold"/>
                <a:ea typeface="Arial Rounded MT Bold"/>
                <a:cs typeface="Arial Rounded MT Bold"/>
              </a:rPr>
              <a:t>Medi 2026 – Ysgol Gynradd newydd i Saltney yn agor ar safleoedd presennol Ysgol Saltney Ferry ac Ysgol Goffa Saltney Wood.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y" sz="2000" b="0" i="0" u="none" strike="noStrike" cap="none" baseline="0" dirty="0"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Rounded MT Bold"/>
                <a:ea typeface="Arial Rounded MT Bold"/>
                <a:cs typeface="Arial Rounded MT Bold"/>
              </a:rPr>
              <a:t>01 Medi 2028 – Adeilad Ysgol Gynradd newydd yn agor ar dir wrth Ysgol Goffa Saltney Wood.</a:t>
            </a:r>
            <a:endParaRPr lang="en-GB" sz="20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91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16" y="260648"/>
            <a:ext cx="11352584" cy="759618"/>
          </a:xfrm>
        </p:spPr>
        <p:txBody>
          <a:bodyPr>
            <a:normAutofit/>
          </a:bodyPr>
          <a:lstStyle/>
          <a:p>
            <a:r>
              <a:rPr lang="cy" sz="4800" b="1" i="0" u="none" strike="noStrike" cap="none" baseline="0">
                <a:solidFill>
                  <a:srgbClr val="404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Rounded MT Bold"/>
                <a:ea typeface="Arial Rounded MT Bold"/>
                <a:cs typeface="Arial Rounded MT Bold"/>
              </a:rPr>
              <a:t>Mwy o wybodaeth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2A2A1F-A20B-00FD-8297-E9A83DDDE08D}"/>
              </a:ext>
            </a:extLst>
          </p:cNvPr>
          <p:cNvSpPr txBox="1"/>
          <p:nvPr/>
        </p:nvSpPr>
        <p:spPr>
          <a:xfrm>
            <a:off x="835248" y="1268760"/>
            <a:ext cx="6624736" cy="3351614"/>
          </a:xfrm>
          <a:prstGeom prst="rect">
            <a:avLst/>
          </a:prstGeom>
          <a:noFill/>
        </p:spPr>
        <p:txBody>
          <a:bodyPr wrap="square" lIns="288000" tIns="288000" rIns="288000" bIns="288000" rtlCol="0">
            <a:spAutoFit/>
          </a:bodyPr>
          <a:lstStyle/>
          <a:p>
            <a:r>
              <a:rPr lang="cy" sz="2000" b="0" i="0" u="none" strike="noStrike" cap="none" baseline="0" dirty="0">
                <a:solidFill>
                  <a:srgbClr val="404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Rounded MT Bold"/>
                <a:ea typeface="Arial Rounded MT Bold"/>
                <a:cs typeface="Arial Rounded MT Bold"/>
              </a:rPr>
              <a:t>Os wyt ti eisiau gwybod mwy, mae gwybodaeth ar gael ar y we mewn dogfen sy’n llawer mwy. Dos i:</a:t>
            </a:r>
          </a:p>
          <a:p>
            <a:endParaRPr lang="en-GB" sz="2000" dirty="0">
              <a:latin typeface="Arial Rounded MT Bold" panose="020F0704030504030204" pitchFamily="34" charset="0"/>
            </a:endParaRPr>
          </a:p>
          <a:p>
            <a:r>
              <a:rPr lang="en-GB" sz="2000">
                <a:latin typeface="Arial Rounded MT Bold" panose="020F0704030504030204" pitchFamily="34" charset="0"/>
                <a:hlinkClick r:id="rId2"/>
              </a:rPr>
              <a:t>https://www.siryfflint.gov.uk/cy/Resident/Schools/School-Modernisation-Related/Proposal-To-Reorganise-Saltney-Ferry-C.P-And-Saltney-Wood-Memorial-C.P.aspx</a:t>
            </a:r>
            <a:endParaRPr lang="en-GB" sz="2000">
              <a:latin typeface="Arial Rounded MT Bold" panose="020F0704030504030204" pitchFamily="34" charset="0"/>
            </a:endParaRPr>
          </a:p>
          <a:p>
            <a:endParaRPr lang="en-GB" sz="20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96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16" y="260648"/>
            <a:ext cx="10873208" cy="759618"/>
          </a:xfrm>
        </p:spPr>
        <p:txBody>
          <a:bodyPr>
            <a:normAutofit/>
          </a:bodyPr>
          <a:lstStyle/>
          <a:p>
            <a:r>
              <a:rPr lang="cy" sz="4800" b="1" i="0" u="none" strike="noStrike" cap="none" baseline="0">
                <a:solidFill>
                  <a:srgbClr val="404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Rounded MT Bold"/>
                <a:ea typeface="Arial Rounded MT Bold"/>
                <a:cs typeface="Arial Rounded MT Bold"/>
              </a:rPr>
              <a:t>Mae dy farn di’n bwysig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2A2A1F-A20B-00FD-8297-E9A83DDDE08D}"/>
              </a:ext>
            </a:extLst>
          </p:cNvPr>
          <p:cNvSpPr txBox="1"/>
          <p:nvPr/>
        </p:nvSpPr>
        <p:spPr>
          <a:xfrm>
            <a:off x="839416" y="1243786"/>
            <a:ext cx="6624736" cy="3928800"/>
          </a:xfrm>
          <a:prstGeom prst="rect">
            <a:avLst/>
          </a:prstGeom>
          <a:noFill/>
        </p:spPr>
        <p:txBody>
          <a:bodyPr wrap="square" lIns="288000" tIns="288000" rIns="288000" bIns="288000" rtlCol="0">
            <a:spAutoFit/>
          </a:bodyPr>
          <a:lstStyle/>
          <a:p>
            <a:r>
              <a:rPr lang="cy" sz="2000" b="0" i="0" u="none" strike="noStrike" cap="none" baseline="0">
                <a:solidFill>
                  <a:srgbClr val="404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Rounded MT Bold"/>
                <a:ea typeface="Arial Rounded MT Bold"/>
                <a:cs typeface="Arial Rounded MT Bold"/>
              </a:rPr>
              <a:t>Rydyn ni wedi sôn am ein syniad ni, wedi dweud sut alli di gael mwy o wybodaeth ac wedi ateb unrhyw gwestiynau, ac rŵan mae hi’n bwysig iawn i ti ddweud beth rwyt ti’n ei feddwl.</a:t>
            </a:r>
          </a:p>
          <a:p>
            <a:endParaRPr lang="en-GB" sz="2000">
              <a:latin typeface="Arial Rounded MT Bold" panose="020F0704030504030204" pitchFamily="34" charset="0"/>
            </a:endParaRPr>
          </a:p>
          <a:p>
            <a:r>
              <a:rPr lang="cy" sz="2000" b="0" i="0" u="none" strike="noStrike" cap="none" baseline="0">
                <a:solidFill>
                  <a:srgbClr val="404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Rounded MT Bold"/>
                <a:ea typeface="Arial Rounded MT Bold"/>
                <a:cs typeface="Arial Rounded MT Bold"/>
              </a:rPr>
              <a:t>Mae dy farn di'n bwysig.</a:t>
            </a:r>
          </a:p>
          <a:p>
            <a:endParaRPr lang="en-GB" sz="2000">
              <a:latin typeface="Arial Rounded MT Bold" panose="020F0704030504030204" pitchFamily="34" charset="0"/>
            </a:endParaRPr>
          </a:p>
          <a:p>
            <a:r>
              <a:rPr lang="cy" sz="2000" b="0" i="0" u="none" strike="noStrike" cap="none" baseline="0">
                <a:solidFill>
                  <a:srgbClr val="404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Rounded MT Bold"/>
                <a:ea typeface="Arial Rounded MT Bold"/>
                <a:cs typeface="Arial Rounded MT Bold"/>
              </a:rPr>
              <a:t>Yn y llyfryn yma, mae lle i ti ysgrifennu unrhyw beth rwyt ti eisiau ei ddweud ac unrhyw syniadau sydd gennyt ti.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21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16" y="260648"/>
            <a:ext cx="4320480" cy="759618"/>
          </a:xfrm>
        </p:spPr>
        <p:txBody>
          <a:bodyPr>
            <a:normAutofit/>
          </a:bodyPr>
          <a:lstStyle/>
          <a:p>
            <a:r>
              <a:rPr lang="cy" sz="4800" b="1" i="0" u="none" strike="noStrike" cap="none" baseline="0">
                <a:solidFill>
                  <a:srgbClr val="404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Rounded MT Bold"/>
                <a:ea typeface="Arial Rounded MT Bold"/>
                <a:cs typeface="Arial Rounded MT Bold"/>
              </a:rPr>
              <a:t>Pwy ydym ni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9416" y="1243786"/>
            <a:ext cx="6336704" cy="2100000"/>
          </a:xfrm>
          <a:prstGeom prst="rect">
            <a:avLst/>
          </a:prstGeom>
          <a:noFill/>
        </p:spPr>
        <p:txBody>
          <a:bodyPr wrap="square" lIns="288000" tIns="288000" rIns="288000" bIns="288000" rtlCol="0">
            <a:spAutoFit/>
          </a:bodyPr>
          <a:lstStyle/>
          <a:p>
            <a:r>
              <a:rPr lang="cy" sz="2000" b="0" i="0" u="none" strike="noStrike" cap="none" baseline="0">
                <a:solidFill>
                  <a:srgbClr val="404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Rounded MT Bold"/>
                <a:ea typeface="Arial Rounded MT Bold"/>
                <a:cs typeface="Arial Rounded MT Bold"/>
              </a:rPr>
              <a:t>Cyngor Sir y Fflint sy’n gyfrifol am yr holl ysgolion yn ein hardal. </a:t>
            </a:r>
          </a:p>
          <a:p>
            <a:endParaRPr lang="en-GB" sz="2000">
              <a:latin typeface="Arial Rounded MT Bold" panose="020F0704030504030204" pitchFamily="34" charset="0"/>
            </a:endParaRPr>
          </a:p>
          <a:p>
            <a:r>
              <a:rPr lang="cy" sz="2000" b="0" i="0" u="none" strike="noStrike" cap="none" baseline="0">
                <a:solidFill>
                  <a:srgbClr val="404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Rounded MT Bold"/>
                <a:ea typeface="Arial Rounded MT Bold"/>
                <a:cs typeface="Arial Rounded MT Bold"/>
              </a:rPr>
              <a:t>Rydyn ni’n rhan o dîm sy’n gweithio i’r Cyngor i gefnogi ysgolion.</a:t>
            </a:r>
            <a:endParaRPr lang="en-GB" sz="1600">
              <a:latin typeface="Arial Rounded MT Bold" panose="020F07040305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A394D1-1F49-BB80-02A4-272A74574C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95600" y="3429000"/>
            <a:ext cx="3011996" cy="13369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483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16" y="260648"/>
            <a:ext cx="10873208" cy="759618"/>
          </a:xfrm>
        </p:spPr>
        <p:txBody>
          <a:bodyPr>
            <a:normAutofit/>
          </a:bodyPr>
          <a:lstStyle/>
          <a:p>
            <a:r>
              <a:rPr lang="cy" sz="4800" b="1" i="0" u="none" strike="noStrike" cap="none" baseline="0">
                <a:solidFill>
                  <a:srgbClr val="404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Rounded MT Bold"/>
                <a:ea typeface="Arial Rounded MT Bold"/>
                <a:cs typeface="Arial Rounded MT Bold"/>
              </a:rPr>
              <a:t>Dy ysgol a dy oedran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F25B3EE-E0B9-37C2-6A6E-275BA88D3975}"/>
              </a:ext>
            </a:extLst>
          </p:cNvPr>
          <p:cNvSpPr txBox="1"/>
          <p:nvPr/>
        </p:nvSpPr>
        <p:spPr>
          <a:xfrm>
            <a:off x="7737578" y="1484784"/>
            <a:ext cx="4191069" cy="136815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y" sz="3400" b="1" i="0" u="none" strike="noStrike" cap="none" baseline="0">
                <a:solidFill>
                  <a:srgbClr val="404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Rounded MT Bold"/>
                <a:ea typeface="Arial Rounded MT Bold"/>
                <a:cs typeface="Arial Rounded MT Bold"/>
              </a:rPr>
              <a:t>I ba ysgol wyt ti’n mynd rŵan a faint yw dy oed di? </a:t>
            </a:r>
            <a:endParaRPr lang="en-US" sz="4800" b="1">
              <a:latin typeface="Arial Rounded MT Bold" panose="020F07040305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E0AA8E-E2C2-E2D6-0F31-13B2651633A0}"/>
              </a:ext>
            </a:extLst>
          </p:cNvPr>
          <p:cNvSpPr txBox="1"/>
          <p:nvPr/>
        </p:nvSpPr>
        <p:spPr>
          <a:xfrm>
            <a:off x="8560979" y="3557742"/>
            <a:ext cx="2544266" cy="97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" sz="2000" b="0" i="0" u="none" strike="noStrike" cap="none" baseline="0">
                <a:solidFill>
                  <a:srgbClr val="404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Rounded MT Bold"/>
                <a:ea typeface="Arial Rounded MT Bold"/>
                <a:cs typeface="Arial Rounded MT Bold"/>
              </a:rPr>
              <a:t>Ysgrifenna dy atebion yn y blwch.</a:t>
            </a:r>
          </a:p>
          <a:p>
            <a:pPr algn="ctr"/>
            <a:endParaRPr lang="en-GB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14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16" y="260648"/>
            <a:ext cx="10873208" cy="759618"/>
          </a:xfrm>
        </p:spPr>
        <p:txBody>
          <a:bodyPr>
            <a:normAutofit/>
          </a:bodyPr>
          <a:lstStyle/>
          <a:p>
            <a:r>
              <a:rPr lang="cy" sz="4800" b="1" i="0" u="none" strike="noStrike" cap="none" baseline="0">
                <a:solidFill>
                  <a:srgbClr val="404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Rounded MT Bold"/>
                <a:ea typeface="Arial Rounded MT Bold"/>
                <a:cs typeface="Arial Rounded MT Bold"/>
              </a:rPr>
              <a:t>Dy farn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F25B3EE-E0B9-37C2-6A6E-275BA88D3975}"/>
              </a:ext>
            </a:extLst>
          </p:cNvPr>
          <p:cNvSpPr txBox="1"/>
          <p:nvPr/>
        </p:nvSpPr>
        <p:spPr>
          <a:xfrm>
            <a:off x="7737578" y="1484784"/>
            <a:ext cx="4191069" cy="13681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y" sz="3400" b="1" i="0" u="none" strike="noStrike" cap="none" baseline="0">
                <a:solidFill>
                  <a:srgbClr val="404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Rounded MT Bold"/>
                <a:ea typeface="Arial Rounded MT Bold"/>
                <a:cs typeface="Arial Rounded MT Bold"/>
              </a:rPr>
              <a:t>Wyt ti’n meddwl bod ein syniad yn un da, un gwael, neu ddim yn siŵr?</a:t>
            </a:r>
            <a:endParaRPr lang="en-US" sz="4800" b="1">
              <a:latin typeface="Arial Rounded MT Bold" panose="020F07040305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E0AA8E-E2C2-E2D6-0F31-13B2651633A0}"/>
              </a:ext>
            </a:extLst>
          </p:cNvPr>
          <p:cNvSpPr txBox="1"/>
          <p:nvPr/>
        </p:nvSpPr>
        <p:spPr>
          <a:xfrm>
            <a:off x="8560979" y="3557742"/>
            <a:ext cx="2544266" cy="97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" sz="2000" b="0" i="0" u="none" strike="noStrike" cap="none" baseline="0">
                <a:solidFill>
                  <a:srgbClr val="404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Rounded MT Bold"/>
                <a:ea typeface="Arial Rounded MT Bold"/>
                <a:cs typeface="Arial Rounded MT Bold"/>
              </a:rPr>
              <a:t>Ysgrifenna dy atebion yn y blwch.</a:t>
            </a:r>
          </a:p>
          <a:p>
            <a:pPr algn="ctr"/>
            <a:endParaRPr lang="en-GB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28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16" y="260648"/>
            <a:ext cx="10873208" cy="759618"/>
          </a:xfrm>
        </p:spPr>
        <p:txBody>
          <a:bodyPr>
            <a:normAutofit/>
          </a:bodyPr>
          <a:lstStyle/>
          <a:p>
            <a:r>
              <a:rPr lang="cy" sz="4800" b="1" i="0" u="none" strike="noStrike" cap="none" baseline="0">
                <a:solidFill>
                  <a:srgbClr val="404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Rounded MT Bold"/>
                <a:ea typeface="Arial Rounded MT Bold"/>
                <a:cs typeface="Arial Rounded MT Bold"/>
              </a:rPr>
              <a:t>Dy resymau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F25B3EE-E0B9-37C2-6A6E-275BA88D3975}"/>
              </a:ext>
            </a:extLst>
          </p:cNvPr>
          <p:cNvSpPr txBox="1"/>
          <p:nvPr/>
        </p:nvSpPr>
        <p:spPr>
          <a:xfrm>
            <a:off x="7737578" y="1484784"/>
            <a:ext cx="4191069" cy="13681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y" sz="2600" b="1" i="0" u="none" strike="noStrike" cap="none" baseline="0">
                <a:solidFill>
                  <a:srgbClr val="404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Rounded MT Bold"/>
                <a:ea typeface="Arial Rounded MT Bold"/>
                <a:cs typeface="Arial Rounded MT Bold"/>
              </a:rPr>
              <a:t>Pam wyt ti’n meddwl bod y cynnig yn un da, un gwael neu ddim yn siŵr?</a:t>
            </a:r>
            <a:endParaRPr lang="en-US" sz="4800" b="1">
              <a:latin typeface="Arial Rounded MT Bold" panose="020F07040305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E0AA8E-E2C2-E2D6-0F31-13B2651633A0}"/>
              </a:ext>
            </a:extLst>
          </p:cNvPr>
          <p:cNvSpPr txBox="1"/>
          <p:nvPr/>
        </p:nvSpPr>
        <p:spPr>
          <a:xfrm>
            <a:off x="8560979" y="3557742"/>
            <a:ext cx="2544266" cy="97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" sz="2000" b="0" i="0" u="none" strike="noStrike" cap="none" baseline="0">
                <a:solidFill>
                  <a:srgbClr val="404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Rounded MT Bold"/>
                <a:ea typeface="Arial Rounded MT Bold"/>
                <a:cs typeface="Arial Rounded MT Bold"/>
              </a:rPr>
              <a:t>Ysgrifenna dy atebion yn y blwch.</a:t>
            </a:r>
          </a:p>
          <a:p>
            <a:pPr algn="ctr"/>
            <a:endParaRPr lang="en-GB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41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16" y="260648"/>
            <a:ext cx="10873208" cy="759618"/>
          </a:xfrm>
        </p:spPr>
        <p:txBody>
          <a:bodyPr>
            <a:normAutofit/>
          </a:bodyPr>
          <a:lstStyle/>
          <a:p>
            <a:r>
              <a:rPr lang="cy" sz="4800" b="1" i="0" u="none" strike="noStrike" cap="none" baseline="0">
                <a:solidFill>
                  <a:srgbClr val="404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Rounded MT Bold"/>
                <a:ea typeface="Arial Rounded MT Bold"/>
                <a:cs typeface="Arial Rounded MT Bold"/>
              </a:rPr>
              <a:t>Dy syniadau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F25B3EE-E0B9-37C2-6A6E-275BA88D3975}"/>
              </a:ext>
            </a:extLst>
          </p:cNvPr>
          <p:cNvSpPr txBox="1"/>
          <p:nvPr/>
        </p:nvSpPr>
        <p:spPr>
          <a:xfrm>
            <a:off x="7737578" y="1484784"/>
            <a:ext cx="4191069" cy="13681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y" sz="3000" b="1" i="0" u="none" strike="noStrike" cap="none" baseline="0">
                <a:solidFill>
                  <a:srgbClr val="404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Rounded MT Bold"/>
                <a:ea typeface="Arial Rounded MT Bold"/>
                <a:cs typeface="Arial Rounded MT Bold"/>
              </a:rPr>
              <a:t>Oes unrhyw beth arall rwyt ti eisiau ei weld yn digwydd yn lle hyn?</a:t>
            </a:r>
            <a:endParaRPr lang="en-US" sz="4800" b="1">
              <a:latin typeface="Arial Rounded MT Bold" panose="020F07040305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E0AA8E-E2C2-E2D6-0F31-13B2651633A0}"/>
              </a:ext>
            </a:extLst>
          </p:cNvPr>
          <p:cNvSpPr txBox="1"/>
          <p:nvPr/>
        </p:nvSpPr>
        <p:spPr>
          <a:xfrm>
            <a:off x="8560979" y="3557742"/>
            <a:ext cx="2544266" cy="97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" sz="2000" b="0" i="0" u="none" strike="noStrike" cap="none" baseline="0">
                <a:solidFill>
                  <a:srgbClr val="404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Rounded MT Bold"/>
                <a:ea typeface="Arial Rounded MT Bold"/>
                <a:cs typeface="Arial Rounded MT Bold"/>
              </a:rPr>
              <a:t>Ysgrifenna dy atebion yn y blwch.</a:t>
            </a:r>
          </a:p>
          <a:p>
            <a:pPr algn="ctr"/>
            <a:endParaRPr lang="en-GB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81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16" y="260648"/>
            <a:ext cx="10873208" cy="759618"/>
          </a:xfrm>
        </p:spPr>
        <p:txBody>
          <a:bodyPr>
            <a:normAutofit/>
          </a:bodyPr>
          <a:lstStyle/>
          <a:p>
            <a:r>
              <a:rPr lang="cy" sz="4800" b="1" i="0" u="none" strike="noStrike" cap="none" baseline="0">
                <a:solidFill>
                  <a:srgbClr val="404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Rounded MT Bold"/>
                <a:ea typeface="Arial Rounded MT Bold"/>
                <a:cs typeface="Arial Rounded MT Bold"/>
              </a:rPr>
              <a:t>Dy lais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F25B3EE-E0B9-37C2-6A6E-275BA88D3975}"/>
              </a:ext>
            </a:extLst>
          </p:cNvPr>
          <p:cNvSpPr txBox="1"/>
          <p:nvPr/>
        </p:nvSpPr>
        <p:spPr>
          <a:xfrm>
            <a:off x="7737578" y="1484784"/>
            <a:ext cx="4191069" cy="13681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y" sz="3700" b="1" i="0" u="none" strike="noStrike" cap="none" baseline="0">
                <a:solidFill>
                  <a:srgbClr val="404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Rounded MT Bold"/>
                <a:ea typeface="Arial Rounded MT Bold"/>
                <a:cs typeface="Arial Rounded MT Bold"/>
              </a:rPr>
              <a:t>Wyt ti eisiau dweud unrhyw beth arall?</a:t>
            </a:r>
            <a:endParaRPr lang="en-US" sz="4800" b="1">
              <a:latin typeface="Arial Rounded MT Bold" panose="020F07040305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E0AA8E-E2C2-E2D6-0F31-13B2651633A0}"/>
              </a:ext>
            </a:extLst>
          </p:cNvPr>
          <p:cNvSpPr txBox="1"/>
          <p:nvPr/>
        </p:nvSpPr>
        <p:spPr>
          <a:xfrm>
            <a:off x="8560979" y="3557742"/>
            <a:ext cx="2544266" cy="97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" sz="2000" b="0" i="0" u="none" strike="noStrike" cap="none" baseline="0">
                <a:solidFill>
                  <a:srgbClr val="404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Rounded MT Bold"/>
                <a:ea typeface="Arial Rounded MT Bold"/>
                <a:cs typeface="Arial Rounded MT Bold"/>
              </a:rPr>
              <a:t>Ysgrifenna dy atebion yn y blwch.</a:t>
            </a:r>
          </a:p>
          <a:p>
            <a:pPr algn="ctr"/>
            <a:endParaRPr lang="en-GB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45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16" y="260648"/>
            <a:ext cx="10873208" cy="759618"/>
          </a:xfrm>
        </p:spPr>
        <p:txBody>
          <a:bodyPr>
            <a:normAutofit/>
          </a:bodyPr>
          <a:lstStyle/>
          <a:p>
            <a:r>
              <a:rPr lang="cy" sz="4800" b="1" i="0" u="none" strike="noStrike" cap="none" baseline="0">
                <a:solidFill>
                  <a:srgbClr val="404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Rounded MT Bold"/>
                <a:ea typeface="Arial Rounded MT Bold"/>
                <a:cs typeface="Arial Rounded MT Bold"/>
              </a:rPr>
              <a:t>Beth sy’n digwydd nesaf?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F25B3EE-E0B9-37C2-6A6E-275BA88D3975}"/>
              </a:ext>
            </a:extLst>
          </p:cNvPr>
          <p:cNvSpPr txBox="1"/>
          <p:nvPr/>
        </p:nvSpPr>
        <p:spPr>
          <a:xfrm>
            <a:off x="7737578" y="1484784"/>
            <a:ext cx="4191069" cy="13681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y" sz="3700" b="1" i="0" u="none" strike="noStrike" cap="none" baseline="0">
                <a:solidFill>
                  <a:srgbClr val="404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Rounded MT Bold"/>
                <a:ea typeface="Arial Rounded MT Bold"/>
                <a:cs typeface="Arial Rounded MT Bold"/>
              </a:rPr>
              <a:t>Wyt ti eisiau dweud unrhyw beth arall?</a:t>
            </a:r>
            <a:endParaRPr lang="en-US" sz="4800" b="1">
              <a:latin typeface="Arial Rounded MT Bold" panose="020F07040305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E0AA8E-E2C2-E2D6-0F31-13B2651633A0}"/>
              </a:ext>
            </a:extLst>
          </p:cNvPr>
          <p:cNvSpPr txBox="1"/>
          <p:nvPr/>
        </p:nvSpPr>
        <p:spPr>
          <a:xfrm>
            <a:off x="8560979" y="3557742"/>
            <a:ext cx="2544266" cy="97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" sz="2000" b="0" i="0" u="none" strike="noStrike" cap="none" baseline="0">
                <a:solidFill>
                  <a:srgbClr val="404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Rounded MT Bold"/>
                <a:ea typeface="Arial Rounded MT Bold"/>
                <a:cs typeface="Arial Rounded MT Bold"/>
              </a:rPr>
              <a:t>Ysgrifenna dy atebion yn y blwch.</a:t>
            </a:r>
          </a:p>
          <a:p>
            <a:pPr algn="ctr"/>
            <a:endParaRPr lang="en-GB">
              <a:latin typeface="Arial Rounded MT Bold" panose="020F07040305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50AB7D-A0A8-717A-3F9C-94B55FCB5B72}"/>
              </a:ext>
            </a:extLst>
          </p:cNvPr>
          <p:cNvSpPr txBox="1"/>
          <p:nvPr/>
        </p:nvSpPr>
        <p:spPr>
          <a:xfrm>
            <a:off x="839416" y="1243786"/>
            <a:ext cx="6624736" cy="3659391"/>
          </a:xfrm>
          <a:prstGeom prst="rect">
            <a:avLst/>
          </a:prstGeom>
          <a:noFill/>
        </p:spPr>
        <p:txBody>
          <a:bodyPr wrap="square" lIns="288000" tIns="288000" rIns="288000" bIns="288000" rtlCol="0">
            <a:spAutoFit/>
          </a:bodyPr>
          <a:lstStyle/>
          <a:p>
            <a:r>
              <a:rPr lang="cy" sz="2000" b="0" i="0" u="none" strike="noStrike" cap="none" baseline="0" dirty="0">
                <a:solidFill>
                  <a:srgbClr val="404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Rounded MT Bold"/>
                <a:ea typeface="Arial Rounded MT Bold"/>
                <a:cs typeface="Arial Rounded MT Bold"/>
              </a:rPr>
              <a:t>Postia dy lyfryn wedi’i lenwi atom erbyn </a:t>
            </a:r>
            <a:r>
              <a:rPr lang="en-GB" sz="2000" b="0" i="0" u="none" strike="noStrike" cap="none" baseline="0" dirty="0" err="1">
                <a:solidFill>
                  <a:srgbClr val="FF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Rounded MT Bold"/>
                <a:ea typeface="Arial Rounded MT Bold"/>
                <a:cs typeface="Arial Rounded MT Bold"/>
              </a:rPr>
              <a:t>Dydd</a:t>
            </a:r>
            <a:r>
              <a:rPr lang="en-GB" sz="2000" b="0" i="0" u="none" strike="noStrike" cap="none" baseline="0" dirty="0">
                <a:solidFill>
                  <a:srgbClr val="FF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Rounded MT Bold"/>
                <a:ea typeface="Arial Rounded MT Bold"/>
                <a:cs typeface="Arial Rounded MT Bold"/>
              </a:rPr>
              <a:t> </a:t>
            </a:r>
            <a:r>
              <a:rPr lang="en-GB" sz="2000" b="0" i="0" u="none" strike="noStrike" cap="none" baseline="0" dirty="0" err="1">
                <a:solidFill>
                  <a:srgbClr val="FF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Rounded MT Bold"/>
                <a:ea typeface="Arial Rounded MT Bold"/>
                <a:cs typeface="Arial Rounded MT Bold"/>
              </a:rPr>
              <a:t>Gwener</a:t>
            </a:r>
            <a:r>
              <a:rPr lang="en-GB" sz="2000" b="0" i="0" u="none" strike="noStrike" cap="none" baseline="0" dirty="0">
                <a:solidFill>
                  <a:srgbClr val="FF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Rounded MT Bold"/>
                <a:ea typeface="Arial Rounded MT Bold"/>
                <a:cs typeface="Arial Rounded MT Bold"/>
              </a:rPr>
              <a:t> 18 </a:t>
            </a:r>
            <a:r>
              <a:rPr lang="en-GB" sz="2000" b="0" i="0" u="none" strike="noStrike" cap="none" baseline="0" dirty="0" err="1">
                <a:solidFill>
                  <a:srgbClr val="FF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Rounded MT Bold"/>
                <a:ea typeface="Arial Rounded MT Bold"/>
                <a:cs typeface="Arial Rounded MT Bold"/>
              </a:rPr>
              <a:t>Gorffennaf</a:t>
            </a:r>
            <a:r>
              <a:rPr lang="en-GB" sz="2000" b="0" i="0" u="none" strike="noStrike" cap="none" baseline="0" dirty="0">
                <a:solidFill>
                  <a:srgbClr val="FF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Rounded MT Bold"/>
                <a:ea typeface="Arial Rounded MT Bold"/>
                <a:cs typeface="Arial Rounded MT Bold"/>
              </a:rPr>
              <a:t> 2025</a:t>
            </a:r>
            <a:r>
              <a:rPr lang="cy" sz="2000" b="0" i="0" u="none" strike="noStrike" cap="none" baseline="0" dirty="0">
                <a:solidFill>
                  <a:srgbClr val="404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Rounded MT Bold"/>
                <a:ea typeface="Arial Rounded MT Bold"/>
                <a:cs typeface="Arial Rounded MT Bold"/>
              </a:rPr>
              <a:t>. Yn anffodus, ni fyddwn yn gallu derbyn unrhyw beth y byddi yn ei anfon atom ar ôl y dyddiad hwnnw.</a:t>
            </a:r>
          </a:p>
          <a:p>
            <a:endParaRPr lang="en-GB" sz="2000" dirty="0">
              <a:latin typeface="Arial Rounded MT Bold" panose="020F0704030504030204" pitchFamily="34" charset="0"/>
            </a:endParaRPr>
          </a:p>
          <a:p>
            <a:r>
              <a:rPr lang="cy" sz="2000" b="0" i="0" u="none" strike="noStrike" cap="none" baseline="0" dirty="0">
                <a:solidFill>
                  <a:srgbClr val="404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Rounded MT Bold"/>
                <a:ea typeface="Arial Rounded MT Bold"/>
                <a:cs typeface="Arial Rounded MT Bold"/>
              </a:rPr>
              <a:t>Cyfeiriad:  Tîm Moderneiddio Ysgolion, Tŷ Dewi Sant, Parc Dewi Sant, Ewlo, Sir y Fflint, CH5 3TX </a:t>
            </a:r>
          </a:p>
          <a:p>
            <a:endParaRPr lang="en-GB" sz="2000" dirty="0">
              <a:latin typeface="Arial Rounded MT Bold" panose="020F0704030504030204" pitchFamily="34" charset="0"/>
            </a:endParaRPr>
          </a:p>
          <a:p>
            <a:r>
              <a:rPr lang="cy" sz="2000" b="0" i="0" u="none" strike="noStrike" cap="none" baseline="0" dirty="0">
                <a:solidFill>
                  <a:srgbClr val="404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Rounded MT Bold"/>
                <a:ea typeface="Arial Rounded MT Bold"/>
                <a:cs typeface="Arial Rounded MT Bold"/>
              </a:rPr>
              <a:t>Neu mi alli di e-bostio dy sylwadau at: </a:t>
            </a:r>
            <a:r>
              <a:rPr lang="cy" sz="2000" dirty="0">
                <a:solidFill>
                  <a:srgbClr val="FF000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rial Rounded MT Bold"/>
                <a:ea typeface="Arial Rounded MT Bold"/>
                <a:cs typeface="Arial Rounded MT Bold"/>
              </a:rPr>
              <a:t>saltneyconsultations</a:t>
            </a:r>
            <a:r>
              <a:rPr lang="cy" sz="2000" b="0" i="0" u="none" strike="noStrike" cap="none" baseline="0" dirty="0">
                <a:solidFill>
                  <a:srgbClr val="FF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Rounded MT Bold"/>
                <a:ea typeface="Arial Rounded MT Bold"/>
                <a:cs typeface="Arial Rounded MT Bold"/>
              </a:rPr>
              <a:t>@flintshire.gov.uk</a:t>
            </a:r>
          </a:p>
        </p:txBody>
      </p:sp>
    </p:spTree>
    <p:extLst>
      <p:ext uri="{BB962C8B-B14F-4D97-AF65-F5344CB8AC3E}">
        <p14:creationId xmlns:p14="http://schemas.microsoft.com/office/powerpoint/2010/main" val="95839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E6980-CC95-4825-750E-E1D914A19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260648"/>
            <a:ext cx="10873208" cy="759618"/>
          </a:xfrm>
        </p:spPr>
        <p:txBody>
          <a:bodyPr>
            <a:normAutofit/>
          </a:bodyPr>
          <a:lstStyle/>
          <a:p>
            <a:r>
              <a:rPr lang="cy" sz="4800" b="1" i="0" u="none" strike="noStrike" cap="none" baseline="0">
                <a:solidFill>
                  <a:srgbClr val="404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Rounded MT Bold"/>
                <a:ea typeface="Arial Rounded MT Bold"/>
                <a:cs typeface="Arial Rounded MT Bold"/>
              </a:rPr>
              <a:t>Diolch yn fawr!</a:t>
            </a:r>
          </a:p>
        </p:txBody>
      </p:sp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16" y="260648"/>
            <a:ext cx="9289032" cy="983138"/>
          </a:xfrm>
        </p:spPr>
        <p:txBody>
          <a:bodyPr>
            <a:normAutofit/>
          </a:bodyPr>
          <a:lstStyle/>
          <a:p>
            <a:r>
              <a:rPr lang="en-US" b="1" dirty="0" err="1">
                <a:latin typeface="Arial Rounded MT Bold" panose="020F0704030504030204" pitchFamily="34" charset="0"/>
              </a:rPr>
              <a:t>Confensiwn</a:t>
            </a:r>
            <a:r>
              <a:rPr lang="en-US" b="1" dirty="0">
                <a:latin typeface="Arial Rounded MT Bold" panose="020F0704030504030204" pitchFamily="34" charset="0"/>
              </a:rPr>
              <a:t> y </a:t>
            </a:r>
            <a:r>
              <a:rPr lang="en-US" b="1" dirty="0" err="1">
                <a:latin typeface="Arial Rounded MT Bold" panose="020F0704030504030204" pitchFamily="34" charset="0"/>
              </a:rPr>
              <a:t>Cenhedloedd</a:t>
            </a:r>
            <a:r>
              <a:rPr lang="en-US" b="1" dirty="0">
                <a:latin typeface="Arial Rounded MT Bold" panose="020F0704030504030204" pitchFamily="34" charset="0"/>
              </a:rPr>
              <a:t> </a:t>
            </a:r>
            <a:r>
              <a:rPr lang="en-US" b="1" dirty="0" err="1">
                <a:latin typeface="Arial Rounded MT Bold" panose="020F0704030504030204" pitchFamily="34" charset="0"/>
              </a:rPr>
              <a:t>Unedig</a:t>
            </a:r>
            <a:r>
              <a:rPr lang="en-US" b="1" dirty="0">
                <a:latin typeface="Arial Rounded MT Bold" panose="020F0704030504030204" pitchFamily="34" charset="0"/>
              </a:rPr>
              <a:t> </a:t>
            </a:r>
            <a:r>
              <a:rPr lang="en-US" b="1" dirty="0" err="1">
                <a:latin typeface="Arial Rounded MT Bold" panose="020F0704030504030204" pitchFamily="34" charset="0"/>
              </a:rPr>
              <a:t>ar</a:t>
            </a:r>
            <a:r>
              <a:rPr lang="en-US" b="1" dirty="0">
                <a:latin typeface="Arial Rounded MT Bold" panose="020F0704030504030204" pitchFamily="34" charset="0"/>
              </a:rPr>
              <a:t> </a:t>
            </a:r>
            <a:r>
              <a:rPr lang="en-US" b="1" dirty="0" err="1">
                <a:latin typeface="Arial Rounded MT Bold" panose="020F0704030504030204" pitchFamily="34" charset="0"/>
              </a:rPr>
              <a:t>Hawliau’r</a:t>
            </a:r>
            <a:r>
              <a:rPr lang="en-US" b="1" dirty="0">
                <a:latin typeface="Arial Rounded MT Bold" panose="020F0704030504030204" pitchFamily="34" charset="0"/>
              </a:rPr>
              <a:t> </a:t>
            </a:r>
            <a:r>
              <a:rPr lang="en-US" b="1" dirty="0" err="1">
                <a:latin typeface="Arial Rounded MT Bold" panose="020F0704030504030204" pitchFamily="34" charset="0"/>
              </a:rPr>
              <a:t>Plentyn</a:t>
            </a:r>
            <a:r>
              <a:rPr lang="en-US" b="1" dirty="0">
                <a:latin typeface="Arial Rounded MT Bold" panose="020F0704030504030204" pitchFamily="34" charset="0"/>
              </a:rPr>
              <a:t> (CCUHP)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9416" y="1243786"/>
            <a:ext cx="6912768" cy="3967167"/>
          </a:xfrm>
          <a:prstGeom prst="rect">
            <a:avLst/>
          </a:prstGeom>
          <a:noFill/>
        </p:spPr>
        <p:txBody>
          <a:bodyPr wrap="square" lIns="288000" tIns="288000" rIns="288000" bIns="288000" rtlCol="0">
            <a:spAutoFit/>
          </a:bodyPr>
          <a:lstStyle/>
          <a:p>
            <a:r>
              <a:rPr lang="en-GB" sz="2000" dirty="0">
                <a:latin typeface="Arial Rounded MT Bold" panose="020F0704030504030204" pitchFamily="34" charset="0"/>
              </a:rPr>
              <a:t>‘Mae </a:t>
            </a:r>
            <a:r>
              <a:rPr lang="en-GB" sz="2000" dirty="0" err="1">
                <a:latin typeface="Arial Rounded MT Bold" panose="020F0704030504030204" pitchFamily="34" charset="0"/>
              </a:rPr>
              <a:t>gan</a:t>
            </a:r>
            <a:r>
              <a:rPr lang="en-GB" sz="2000" dirty="0">
                <a:latin typeface="Arial Rounded MT Bold" panose="020F0704030504030204" pitchFamily="34" charset="0"/>
              </a:rPr>
              <a:t> </a:t>
            </a:r>
            <a:r>
              <a:rPr lang="en-GB" sz="2000" dirty="0" err="1">
                <a:latin typeface="Arial Rounded MT Bold" panose="020F0704030504030204" pitchFamily="34" charset="0"/>
              </a:rPr>
              <a:t>blant</a:t>
            </a:r>
            <a:r>
              <a:rPr lang="en-GB" sz="2000" dirty="0">
                <a:latin typeface="Arial Rounded MT Bold" panose="020F0704030504030204" pitchFamily="34" charset="0"/>
              </a:rPr>
              <a:t> yr </a:t>
            </a:r>
            <a:r>
              <a:rPr lang="en-GB" sz="2000" dirty="0" err="1">
                <a:latin typeface="Arial Rounded MT Bold" panose="020F0704030504030204" pitchFamily="34" charset="0"/>
              </a:rPr>
              <a:t>hawl</a:t>
            </a:r>
            <a:r>
              <a:rPr lang="en-GB" sz="2000" dirty="0">
                <a:latin typeface="Arial Rounded MT Bold" panose="020F0704030504030204" pitchFamily="34" charset="0"/>
              </a:rPr>
              <a:t> i </a:t>
            </a:r>
            <a:r>
              <a:rPr lang="en-GB" sz="2000" dirty="0" err="1">
                <a:latin typeface="Arial Rounded MT Bold" panose="020F0704030504030204" pitchFamily="34" charset="0"/>
              </a:rPr>
              <a:t>ddweud</a:t>
            </a:r>
            <a:r>
              <a:rPr lang="en-GB" sz="2000" dirty="0">
                <a:latin typeface="Arial Rounded MT Bold" panose="020F0704030504030204" pitchFamily="34" charset="0"/>
              </a:rPr>
              <a:t> </a:t>
            </a:r>
            <a:r>
              <a:rPr lang="en-GB" sz="2000" dirty="0" err="1">
                <a:latin typeface="Arial Rounded MT Bold" panose="020F0704030504030204" pitchFamily="34" charset="0"/>
              </a:rPr>
              <a:t>beth</a:t>
            </a:r>
            <a:r>
              <a:rPr lang="en-GB" sz="2000" dirty="0">
                <a:latin typeface="Arial Rounded MT Bold" panose="020F0704030504030204" pitchFamily="34" charset="0"/>
              </a:rPr>
              <a:t> </a:t>
            </a:r>
            <a:r>
              <a:rPr lang="en-GB" sz="2000" dirty="0" err="1">
                <a:latin typeface="Arial Rounded MT Bold" panose="020F0704030504030204" pitchFamily="34" charset="0"/>
              </a:rPr>
              <a:t>maen</a:t>
            </a:r>
            <a:r>
              <a:rPr lang="en-GB" sz="2000" dirty="0">
                <a:latin typeface="Arial Rounded MT Bold" panose="020F0704030504030204" pitchFamily="34" charset="0"/>
              </a:rPr>
              <a:t> </a:t>
            </a:r>
            <a:r>
              <a:rPr lang="en-GB" sz="2000" dirty="0" err="1">
                <a:latin typeface="Arial Rounded MT Bold" panose="020F0704030504030204" pitchFamily="34" charset="0"/>
              </a:rPr>
              <a:t>nhw’n</a:t>
            </a:r>
            <a:r>
              <a:rPr lang="en-GB" sz="2000" dirty="0">
                <a:latin typeface="Arial Rounded MT Bold" panose="020F0704030504030204" pitchFamily="34" charset="0"/>
              </a:rPr>
              <a:t> </a:t>
            </a:r>
            <a:r>
              <a:rPr lang="en-GB" sz="2000" dirty="0" err="1">
                <a:latin typeface="Arial Rounded MT Bold" panose="020F0704030504030204" pitchFamily="34" charset="0"/>
              </a:rPr>
              <a:t>feddwl</a:t>
            </a:r>
            <a:r>
              <a:rPr lang="en-GB" sz="2000" dirty="0">
                <a:latin typeface="Arial Rounded MT Bold" panose="020F0704030504030204" pitchFamily="34" charset="0"/>
              </a:rPr>
              <a:t> </a:t>
            </a:r>
            <a:r>
              <a:rPr lang="en-GB" sz="2000" dirty="0" err="1">
                <a:latin typeface="Arial Rounded MT Bold" panose="020F0704030504030204" pitchFamily="34" charset="0"/>
              </a:rPr>
              <a:t>ddylai</a:t>
            </a:r>
            <a:r>
              <a:rPr lang="en-GB" sz="2000" dirty="0">
                <a:latin typeface="Arial Rounded MT Bold" panose="020F0704030504030204" pitchFamily="34" charset="0"/>
              </a:rPr>
              <a:t> </a:t>
            </a:r>
            <a:r>
              <a:rPr lang="en-GB" sz="2000" dirty="0" err="1">
                <a:latin typeface="Arial Rounded MT Bold" panose="020F0704030504030204" pitchFamily="34" charset="0"/>
              </a:rPr>
              <a:t>ddigwydd</a:t>
            </a:r>
            <a:r>
              <a:rPr lang="en-GB" sz="2000" dirty="0">
                <a:latin typeface="Arial Rounded MT Bold" panose="020F0704030504030204" pitchFamily="34" charset="0"/>
              </a:rPr>
              <a:t>, pan </a:t>
            </a:r>
            <a:r>
              <a:rPr lang="en-GB" sz="2000" dirty="0" err="1">
                <a:latin typeface="Arial Rounded MT Bold" panose="020F0704030504030204" pitchFamily="34" charset="0"/>
              </a:rPr>
              <a:t>fo</a:t>
            </a:r>
            <a:r>
              <a:rPr lang="en-GB" sz="2000" dirty="0">
                <a:latin typeface="Arial Rounded MT Bold" panose="020F0704030504030204" pitchFamily="34" charset="0"/>
              </a:rPr>
              <a:t> </a:t>
            </a:r>
            <a:r>
              <a:rPr lang="en-GB" sz="2000" dirty="0" err="1">
                <a:latin typeface="Arial Rounded MT Bold" panose="020F0704030504030204" pitchFamily="34" charset="0"/>
              </a:rPr>
              <a:t>oedolion</a:t>
            </a:r>
            <a:r>
              <a:rPr lang="en-GB" sz="2000" dirty="0">
                <a:latin typeface="Arial Rounded MT Bold" panose="020F0704030504030204" pitchFamily="34" charset="0"/>
              </a:rPr>
              <a:t> </a:t>
            </a:r>
            <a:r>
              <a:rPr lang="en-GB" sz="2000" dirty="0" err="1">
                <a:latin typeface="Arial Rounded MT Bold" panose="020F0704030504030204" pitchFamily="34" charset="0"/>
              </a:rPr>
              <a:t>yn</a:t>
            </a:r>
            <a:r>
              <a:rPr lang="en-GB" sz="2000" dirty="0">
                <a:latin typeface="Arial Rounded MT Bold" panose="020F0704030504030204" pitchFamily="34" charset="0"/>
              </a:rPr>
              <a:t> </a:t>
            </a:r>
            <a:r>
              <a:rPr lang="en-GB" sz="2000" dirty="0" err="1">
                <a:latin typeface="Arial Rounded MT Bold" panose="020F0704030504030204" pitchFamily="34" charset="0"/>
              </a:rPr>
              <a:t>gwneud</a:t>
            </a:r>
            <a:r>
              <a:rPr lang="en-GB" sz="2000" dirty="0">
                <a:latin typeface="Arial Rounded MT Bold" panose="020F0704030504030204" pitchFamily="34" charset="0"/>
              </a:rPr>
              <a:t> </a:t>
            </a:r>
            <a:r>
              <a:rPr lang="en-GB" sz="2000" dirty="0" err="1">
                <a:latin typeface="Arial Rounded MT Bold" panose="020F0704030504030204" pitchFamily="34" charset="0"/>
              </a:rPr>
              <a:t>penderfyniadau</a:t>
            </a:r>
            <a:r>
              <a:rPr lang="en-GB" sz="2000" dirty="0">
                <a:latin typeface="Arial Rounded MT Bold" panose="020F0704030504030204" pitchFamily="34" charset="0"/>
              </a:rPr>
              <a:t> </a:t>
            </a:r>
            <a:r>
              <a:rPr lang="en-GB" sz="2000" dirty="0" err="1">
                <a:latin typeface="Arial Rounded MT Bold" panose="020F0704030504030204" pitchFamily="34" charset="0"/>
              </a:rPr>
              <a:t>sy’n</a:t>
            </a:r>
            <a:r>
              <a:rPr lang="en-GB" sz="2000" dirty="0">
                <a:latin typeface="Arial Rounded MT Bold" panose="020F0704030504030204" pitchFamily="34" charset="0"/>
              </a:rPr>
              <a:t> </a:t>
            </a:r>
            <a:r>
              <a:rPr lang="en-GB" sz="2000" dirty="0" err="1">
                <a:latin typeface="Arial Rounded MT Bold" panose="020F0704030504030204" pitchFamily="34" charset="0"/>
              </a:rPr>
              <a:t>effeithio</a:t>
            </a:r>
            <a:r>
              <a:rPr lang="en-GB" sz="2000" dirty="0">
                <a:latin typeface="Arial Rounded MT Bold" panose="020F0704030504030204" pitchFamily="34" charset="0"/>
              </a:rPr>
              <a:t> </a:t>
            </a:r>
            <a:r>
              <a:rPr lang="en-GB" sz="2000" dirty="0" err="1">
                <a:latin typeface="Arial Rounded MT Bold" panose="020F0704030504030204" pitchFamily="34" charset="0"/>
              </a:rPr>
              <a:t>arnyn</a:t>
            </a:r>
            <a:r>
              <a:rPr lang="en-GB" sz="2000" dirty="0">
                <a:latin typeface="Arial Rounded MT Bold" panose="020F0704030504030204" pitchFamily="34" charset="0"/>
              </a:rPr>
              <a:t> </a:t>
            </a:r>
            <a:r>
              <a:rPr lang="en-GB" sz="2000" dirty="0" err="1">
                <a:latin typeface="Arial Rounded MT Bold" panose="020F0704030504030204" pitchFamily="34" charset="0"/>
              </a:rPr>
              <a:t>nhw</a:t>
            </a:r>
            <a:r>
              <a:rPr lang="en-GB" sz="2000" dirty="0">
                <a:latin typeface="Arial Rounded MT Bold" panose="020F0704030504030204" pitchFamily="34" charset="0"/>
              </a:rPr>
              <a:t>, ac </a:t>
            </a:r>
            <a:r>
              <a:rPr lang="en-GB" sz="2000" dirty="0" err="1">
                <a:latin typeface="Arial Rounded MT Bold" panose="020F0704030504030204" pitchFamily="34" charset="0"/>
              </a:rPr>
              <a:t>i’w</a:t>
            </a:r>
            <a:r>
              <a:rPr lang="en-GB" sz="2000" dirty="0">
                <a:latin typeface="Arial Rounded MT Bold" panose="020F0704030504030204" pitchFamily="34" charset="0"/>
              </a:rPr>
              <a:t> barn </a:t>
            </a:r>
            <a:r>
              <a:rPr lang="en-GB" sz="2000" dirty="0" err="1">
                <a:latin typeface="Arial Rounded MT Bold" panose="020F0704030504030204" pitchFamily="34" charset="0"/>
              </a:rPr>
              <a:t>gael</a:t>
            </a:r>
            <a:r>
              <a:rPr lang="en-GB" sz="2000" dirty="0">
                <a:latin typeface="Arial Rounded MT Bold" panose="020F0704030504030204" pitchFamily="34" charset="0"/>
              </a:rPr>
              <a:t> </a:t>
            </a:r>
            <a:r>
              <a:rPr lang="en-GB" sz="2000" dirty="0" err="1">
                <a:latin typeface="Arial Rounded MT Bold" panose="020F0704030504030204" pitchFamily="34" charset="0"/>
              </a:rPr>
              <a:t>ei</a:t>
            </a:r>
            <a:r>
              <a:rPr lang="en-GB" sz="2000" dirty="0">
                <a:latin typeface="Arial Rounded MT Bold" panose="020F0704030504030204" pitchFamily="34" charset="0"/>
              </a:rPr>
              <a:t> </a:t>
            </a:r>
            <a:r>
              <a:rPr lang="en-GB" sz="2000" dirty="0" err="1">
                <a:latin typeface="Arial Rounded MT Bold" panose="020F0704030504030204" pitchFamily="34" charset="0"/>
              </a:rPr>
              <a:t>hystyried</a:t>
            </a:r>
            <a:r>
              <a:rPr lang="en-GB" sz="2000" dirty="0">
                <a:latin typeface="Arial Rounded MT Bold" panose="020F0704030504030204" pitchFamily="34" charset="0"/>
              </a:rPr>
              <a:t>’.</a:t>
            </a:r>
          </a:p>
          <a:p>
            <a:endParaRPr lang="en-GB" sz="2000" dirty="0">
              <a:latin typeface="Arial Rounded MT Bold" panose="020F0704030504030204" pitchFamily="34" charset="0"/>
            </a:endParaRPr>
          </a:p>
          <a:p>
            <a:r>
              <a:rPr lang="en-GB" sz="2000" dirty="0" err="1">
                <a:latin typeface="Arial Rounded MT Bold" panose="020F0704030504030204" pitchFamily="34" charset="0"/>
              </a:rPr>
              <a:t>Erthygl</a:t>
            </a:r>
            <a:r>
              <a:rPr lang="en-GB" sz="2000" dirty="0">
                <a:latin typeface="Arial Rounded MT Bold" panose="020F0704030504030204" pitchFamily="34" charset="0"/>
              </a:rPr>
              <a:t> 12: </a:t>
            </a:r>
            <a:r>
              <a:rPr lang="en-GB" sz="2000" dirty="0" err="1">
                <a:latin typeface="Arial Rounded MT Bold" panose="020F0704030504030204" pitchFamily="34" charset="0"/>
              </a:rPr>
              <a:t>Confensiwn</a:t>
            </a:r>
            <a:r>
              <a:rPr lang="en-GB" sz="2000" dirty="0">
                <a:latin typeface="Arial Rounded MT Bold" panose="020F0704030504030204" pitchFamily="34" charset="0"/>
              </a:rPr>
              <a:t> y </a:t>
            </a:r>
            <a:r>
              <a:rPr lang="en-GB" sz="2000" dirty="0" err="1">
                <a:latin typeface="Arial Rounded MT Bold" panose="020F0704030504030204" pitchFamily="34" charset="0"/>
              </a:rPr>
              <a:t>Cenhedloedd</a:t>
            </a:r>
            <a:r>
              <a:rPr lang="en-GB" sz="2000" dirty="0">
                <a:latin typeface="Arial Rounded MT Bold" panose="020F0704030504030204" pitchFamily="34" charset="0"/>
              </a:rPr>
              <a:t> </a:t>
            </a:r>
            <a:r>
              <a:rPr lang="en-GB" sz="2000" dirty="0" err="1">
                <a:latin typeface="Arial Rounded MT Bold" panose="020F0704030504030204" pitchFamily="34" charset="0"/>
              </a:rPr>
              <a:t>Unedig</a:t>
            </a:r>
            <a:r>
              <a:rPr lang="en-GB" sz="2000" dirty="0">
                <a:latin typeface="Arial Rounded MT Bold" panose="020F0704030504030204" pitchFamily="34" charset="0"/>
              </a:rPr>
              <a:t> </a:t>
            </a:r>
            <a:r>
              <a:rPr lang="en-GB" sz="2000" dirty="0" err="1">
                <a:latin typeface="Arial Rounded MT Bold" panose="020F0704030504030204" pitchFamily="34" charset="0"/>
              </a:rPr>
              <a:t>ar</a:t>
            </a:r>
            <a:r>
              <a:rPr lang="en-GB" sz="2000" dirty="0">
                <a:latin typeface="Arial Rounded MT Bold" panose="020F0704030504030204" pitchFamily="34" charset="0"/>
              </a:rPr>
              <a:t> </a:t>
            </a:r>
            <a:r>
              <a:rPr lang="en-GB" sz="2000" dirty="0" err="1">
                <a:latin typeface="Arial Rounded MT Bold" panose="020F0704030504030204" pitchFamily="34" charset="0"/>
              </a:rPr>
              <a:t>Hawliau’r</a:t>
            </a:r>
            <a:r>
              <a:rPr lang="en-GB" sz="2000" dirty="0">
                <a:latin typeface="Arial Rounded MT Bold" panose="020F0704030504030204" pitchFamily="34" charset="0"/>
              </a:rPr>
              <a:t> </a:t>
            </a:r>
            <a:r>
              <a:rPr lang="en-GB" sz="2000" dirty="0" err="1">
                <a:latin typeface="Arial Rounded MT Bold" panose="020F0704030504030204" pitchFamily="34" charset="0"/>
              </a:rPr>
              <a:t>Plentyn</a:t>
            </a:r>
            <a:r>
              <a:rPr lang="en-GB" sz="2000" dirty="0">
                <a:latin typeface="Arial Rounded MT Bold" panose="020F0704030504030204" pitchFamily="34" charset="0"/>
              </a:rPr>
              <a:t> (CCUHP)</a:t>
            </a:r>
          </a:p>
          <a:p>
            <a:r>
              <a:rPr lang="en-GB" sz="2000" dirty="0">
                <a:latin typeface="Arial Rounded MT Bold" panose="020F0704030504030204" pitchFamily="34" charset="0"/>
              </a:rPr>
              <a:t>I </a:t>
            </a:r>
            <a:r>
              <a:rPr lang="en-GB" sz="2000" dirty="0" err="1">
                <a:latin typeface="Arial Rounded MT Bold" panose="020F0704030504030204" pitchFamily="34" charset="0"/>
              </a:rPr>
              <a:t>gael</a:t>
            </a:r>
            <a:r>
              <a:rPr lang="en-GB" sz="2000" dirty="0">
                <a:latin typeface="Arial Rounded MT Bold" panose="020F0704030504030204" pitchFamily="34" charset="0"/>
              </a:rPr>
              <a:t> </a:t>
            </a:r>
            <a:r>
              <a:rPr lang="en-GB" sz="2000" dirty="0" err="1">
                <a:latin typeface="Arial Rounded MT Bold" panose="020F0704030504030204" pitchFamily="34" charset="0"/>
              </a:rPr>
              <a:t>gwybodaeth</a:t>
            </a:r>
            <a:r>
              <a:rPr lang="en-GB" sz="2000" dirty="0">
                <a:latin typeface="Arial Rounded MT Bold" panose="020F0704030504030204" pitchFamily="34" charset="0"/>
              </a:rPr>
              <a:t> am y </a:t>
            </a:r>
            <a:r>
              <a:rPr lang="en-GB" sz="2000" dirty="0" err="1">
                <a:latin typeface="Arial Rounded MT Bold" panose="020F0704030504030204" pitchFamily="34" charset="0"/>
              </a:rPr>
              <a:t>Safonau</a:t>
            </a:r>
            <a:r>
              <a:rPr lang="en-GB" sz="2000" dirty="0">
                <a:latin typeface="Arial Rounded MT Bold" panose="020F0704030504030204" pitchFamily="34" charset="0"/>
              </a:rPr>
              <a:t> </a:t>
            </a:r>
            <a:r>
              <a:rPr lang="en-GB" sz="2000" dirty="0" err="1">
                <a:latin typeface="Arial Rounded MT Bold" panose="020F0704030504030204" pitchFamily="34" charset="0"/>
              </a:rPr>
              <a:t>Cenedlaethol</a:t>
            </a:r>
            <a:r>
              <a:rPr lang="en-GB" sz="2000" dirty="0">
                <a:latin typeface="Arial Rounded MT Bold" panose="020F0704030504030204" pitchFamily="34" charset="0"/>
              </a:rPr>
              <a:t> </a:t>
            </a:r>
            <a:r>
              <a:rPr lang="en-GB" sz="2000" dirty="0" err="1">
                <a:latin typeface="Arial Rounded MT Bold" panose="020F0704030504030204" pitchFamily="34" charset="0"/>
              </a:rPr>
              <a:t>ar</a:t>
            </a:r>
            <a:r>
              <a:rPr lang="en-GB" sz="2000" dirty="0">
                <a:latin typeface="Arial Rounded MT Bold" panose="020F0704030504030204" pitchFamily="34" charset="0"/>
              </a:rPr>
              <a:t> </a:t>
            </a:r>
            <a:r>
              <a:rPr lang="en-GB" sz="2000" dirty="0" err="1">
                <a:latin typeface="Arial Rounded MT Bold" panose="020F0704030504030204" pitchFamily="34" charset="0"/>
              </a:rPr>
              <a:t>gyfer</a:t>
            </a:r>
            <a:r>
              <a:rPr lang="en-GB" sz="2000" dirty="0">
                <a:latin typeface="Arial Rounded MT Bold" panose="020F0704030504030204" pitchFamily="34" charset="0"/>
              </a:rPr>
              <a:t> </a:t>
            </a:r>
            <a:r>
              <a:rPr lang="en-GB" sz="2000" dirty="0" err="1">
                <a:latin typeface="Arial Rounded MT Bold" panose="020F0704030504030204" pitchFamily="34" charset="0"/>
              </a:rPr>
              <a:t>Cyfranogiad</a:t>
            </a:r>
            <a:r>
              <a:rPr lang="en-GB" sz="2000" dirty="0">
                <a:latin typeface="Arial Rounded MT Bold" panose="020F0704030504030204" pitchFamily="34" charset="0"/>
              </a:rPr>
              <a:t> Plant a </a:t>
            </a:r>
            <a:r>
              <a:rPr lang="en-GB" sz="2000" dirty="0" err="1">
                <a:latin typeface="Arial Rounded MT Bold" panose="020F0704030504030204" pitchFamily="34" charset="0"/>
              </a:rPr>
              <a:t>Phobl</a:t>
            </a:r>
            <a:r>
              <a:rPr lang="en-GB" sz="2000" dirty="0">
                <a:latin typeface="Arial Rounded MT Bold" panose="020F0704030504030204" pitchFamily="34" charset="0"/>
              </a:rPr>
              <a:t> </a:t>
            </a:r>
            <a:r>
              <a:rPr lang="en-GB" sz="2000" dirty="0" err="1">
                <a:latin typeface="Arial Rounded MT Bold" panose="020F0704030504030204" pitchFamily="34" charset="0"/>
              </a:rPr>
              <a:t>Ifanc</a:t>
            </a:r>
            <a:r>
              <a:rPr lang="en-GB" sz="2000" dirty="0">
                <a:latin typeface="Arial Rounded MT Bold" panose="020F0704030504030204" pitchFamily="34" charset="0"/>
              </a:rPr>
              <a:t> </a:t>
            </a:r>
            <a:r>
              <a:rPr lang="en-GB" sz="2000" dirty="0" err="1">
                <a:latin typeface="Arial Rounded MT Bold" panose="020F0704030504030204" pitchFamily="34" charset="0"/>
              </a:rPr>
              <a:t>ewch</a:t>
            </a:r>
            <a:r>
              <a:rPr lang="en-GB" sz="2000" dirty="0">
                <a:latin typeface="Arial Rounded MT Bold" panose="020F0704030504030204" pitchFamily="34" charset="0"/>
              </a:rPr>
              <a:t> i:</a:t>
            </a:r>
          </a:p>
          <a:p>
            <a:r>
              <a:rPr lang="en-GB" sz="2000" dirty="0">
                <a:latin typeface="Arial Rounded MT Bold" panose="020F0704030504030204" pitchFamily="34" charset="0"/>
                <a:hlinkClick r:id="rId2"/>
              </a:rPr>
              <a:t>http://www.youngwales.wales/images/ParticipationStandards_Poster_9.pdf</a:t>
            </a:r>
            <a:endParaRPr lang="en-GB" sz="20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52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16" y="260648"/>
            <a:ext cx="4320480" cy="759618"/>
          </a:xfrm>
        </p:spPr>
        <p:txBody>
          <a:bodyPr>
            <a:normAutofit/>
          </a:bodyPr>
          <a:lstStyle/>
          <a:p>
            <a:r>
              <a:rPr lang="cy" sz="4800" b="1" i="0" u="none" strike="noStrike" cap="none" baseline="0" dirty="0">
                <a:solidFill>
                  <a:srgbClr val="404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Rounded MT Bold"/>
                <a:ea typeface="Arial Rounded MT Bold"/>
                <a:cs typeface="Arial Rounded MT Bold"/>
              </a:rPr>
              <a:t>Ein Nod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9416" y="1243786"/>
            <a:ext cx="6336704" cy="3319200"/>
          </a:xfrm>
          <a:prstGeom prst="rect">
            <a:avLst/>
          </a:prstGeom>
          <a:noFill/>
        </p:spPr>
        <p:txBody>
          <a:bodyPr wrap="square" lIns="288000" tIns="288000" rIns="288000" bIns="28800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y" sz="2000" b="0" i="0" u="none" strike="noStrike" cap="none" baseline="0" dirty="0">
                <a:solidFill>
                  <a:srgbClr val="404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Rounded MT Bold"/>
                <a:ea typeface="Arial Rounded MT Bold"/>
                <a:cs typeface="Arial Rounded MT Bold"/>
              </a:rPr>
              <a:t>Rhoi’r cyfle gorau i bob plentyn ddysgu mewn ysgolion ardderchog yn ein hardal.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y" sz="2000" b="0" i="0" u="none" strike="noStrike" cap="none" baseline="0" dirty="0">
                <a:solidFill>
                  <a:srgbClr val="404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Rounded MT Bold"/>
                <a:ea typeface="Arial Rounded MT Bold"/>
                <a:cs typeface="Arial Rounded MT Bold"/>
              </a:rPr>
              <a:t>Darparu adeiladau ysgol diogel a chadarn.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y" sz="2000" b="0" i="0" u="none" strike="noStrike" cap="none" baseline="0" dirty="0">
                <a:solidFill>
                  <a:srgbClr val="404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Rounded MT Bold"/>
                <a:ea typeface="Arial Rounded MT Bold"/>
                <a:cs typeface="Arial Rounded MT Bold"/>
              </a:rPr>
              <a:t>Gwneud yn siŵr bod arian ar gyfer plant ac ysgolion yn ein hardal yn cael ei wario’n deg.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y" sz="2000" b="0" i="0" u="none" strike="noStrike" cap="none" baseline="0" dirty="0">
                <a:solidFill>
                  <a:srgbClr val="404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Rounded MT Bold"/>
                <a:ea typeface="Arial Rounded MT Bold"/>
                <a:cs typeface="Arial Rounded MT Bold"/>
              </a:rPr>
              <a:t>Rhoi cyfle i bawb leisio eu barn a gwrando ar farn pawb am benderfyniadau sy’n effeithio arnyn nhw.</a:t>
            </a:r>
          </a:p>
        </p:txBody>
      </p:sp>
    </p:spTree>
    <p:extLst>
      <p:ext uri="{BB962C8B-B14F-4D97-AF65-F5344CB8AC3E}">
        <p14:creationId xmlns:p14="http://schemas.microsoft.com/office/powerpoint/2010/main" val="70456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16" y="260648"/>
            <a:ext cx="7272808" cy="759618"/>
          </a:xfrm>
        </p:spPr>
        <p:txBody>
          <a:bodyPr>
            <a:normAutofit/>
          </a:bodyPr>
          <a:lstStyle/>
          <a:p>
            <a:r>
              <a:rPr lang="cy" sz="4300" b="1" i="0" u="none" strike="noStrike" cap="none" baseline="0">
                <a:solidFill>
                  <a:srgbClr val="404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Rounded MT Bold"/>
                <a:ea typeface="Arial Rounded MT Bold"/>
                <a:cs typeface="Arial Rounded MT Bold"/>
              </a:rPr>
              <a:t>Yr Ysgolion Cynradd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55440" y="1700808"/>
            <a:ext cx="6336704" cy="2709600"/>
          </a:xfrm>
          <a:prstGeom prst="rect">
            <a:avLst/>
          </a:prstGeom>
          <a:noFill/>
        </p:spPr>
        <p:txBody>
          <a:bodyPr wrap="square" lIns="288000" tIns="288000" rIns="288000" bIns="288000" rtlCol="0">
            <a:spAutoFit/>
          </a:bodyPr>
          <a:lstStyle/>
          <a:p>
            <a:r>
              <a:rPr lang="cy" sz="2800" b="0" i="0" u="sng" strike="noStrike" cap="none" baseline="0" dirty="0">
                <a:solidFill>
                  <a:srgbClr val="404040"/>
                </a:solidFill>
                <a:effectLst/>
                <a:uFill>
                  <a:solidFill>
                    <a:srgbClr val="404040"/>
                  </a:solidFill>
                </a:uFill>
                <a:latin typeface="Arial Rounded MT Bold"/>
                <a:ea typeface="Arial Rounded MT Bold"/>
                <a:cs typeface="Arial Rounded MT Bold"/>
              </a:rPr>
              <a:t>Dwy Ysgol Gynradd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y" sz="2800" b="0" i="0" u="none" strike="noStrike" cap="none" baseline="0" dirty="0">
                <a:solidFill>
                  <a:srgbClr val="404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Rounded MT Bold"/>
                <a:ea typeface="Arial Rounded MT Bold"/>
                <a:cs typeface="Arial Rounded MT Bold"/>
              </a:rPr>
              <a:t>Ysgol Gynradd Gymunedol Saltney Ferry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y" sz="2800" b="0" i="0" u="none" strike="noStrike" cap="none" baseline="0" dirty="0">
                <a:solidFill>
                  <a:srgbClr val="404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Rounded MT Bold"/>
                <a:ea typeface="Arial Rounded MT Bold"/>
                <a:cs typeface="Arial Rounded MT Bold"/>
              </a:rPr>
              <a:t>Ysgol Gynradd Gymunedol Goffa Saltney Wood</a:t>
            </a:r>
          </a:p>
        </p:txBody>
      </p:sp>
    </p:spTree>
    <p:extLst>
      <p:ext uri="{BB962C8B-B14F-4D97-AF65-F5344CB8AC3E}">
        <p14:creationId xmlns:p14="http://schemas.microsoft.com/office/powerpoint/2010/main" val="418139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16" y="260648"/>
            <a:ext cx="4320480" cy="759618"/>
          </a:xfrm>
        </p:spPr>
        <p:txBody>
          <a:bodyPr>
            <a:normAutofit/>
          </a:bodyPr>
          <a:lstStyle/>
          <a:p>
            <a:r>
              <a:rPr lang="cy" sz="4800" b="1" i="0" u="none" strike="noStrike" cap="none" baseline="0">
                <a:solidFill>
                  <a:srgbClr val="404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Rounded MT Bold"/>
                <a:ea typeface="Arial Rounded MT Bold"/>
                <a:cs typeface="Arial Rounded MT Bold"/>
              </a:rPr>
              <a:t>Newidiadau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9416" y="1243786"/>
            <a:ext cx="6336704" cy="2709600"/>
          </a:xfrm>
          <a:prstGeom prst="rect">
            <a:avLst/>
          </a:prstGeom>
          <a:noFill/>
        </p:spPr>
        <p:txBody>
          <a:bodyPr wrap="square" lIns="288000" tIns="288000" rIns="288000" bIns="288000" rtlCol="0">
            <a:spAutoFit/>
          </a:bodyPr>
          <a:lstStyle/>
          <a:p>
            <a:r>
              <a:rPr lang="cy" sz="2000" b="0" i="0" u="none" strike="noStrike" cap="none" baseline="0">
                <a:solidFill>
                  <a:srgbClr val="404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Rounded MT Bold"/>
                <a:ea typeface="Arial Rounded MT Bold"/>
                <a:cs typeface="Arial Rounded MT Bold"/>
              </a:rPr>
              <a:t>Nid yw bob amser yn bosib’ i bob ysgol aros fel maen nhw ac ambell waith mae hyn yn golygu bod angen i’r Cyngor wneud rhai newidiadau pwysig.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>
              <a:latin typeface="Arial Rounded MT Bold" panose="020F0704030504030204" pitchFamily="34" charset="0"/>
            </a:endParaRPr>
          </a:p>
          <a:p>
            <a:r>
              <a:rPr lang="cy" sz="2000" b="0" i="0" u="none" strike="noStrike" cap="none" baseline="0">
                <a:solidFill>
                  <a:srgbClr val="404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Rounded MT Bold"/>
                <a:ea typeface="Arial Rounded MT Bold"/>
                <a:cs typeface="Arial Rounded MT Bold"/>
              </a:rPr>
              <a:t>Gall newidiadau helpu i roi’r cyfle gorau i bawb ddysgu, yn yr ysgol orau bosib’.</a:t>
            </a:r>
          </a:p>
        </p:txBody>
      </p:sp>
    </p:spTree>
    <p:extLst>
      <p:ext uri="{BB962C8B-B14F-4D97-AF65-F5344CB8AC3E}">
        <p14:creationId xmlns:p14="http://schemas.microsoft.com/office/powerpoint/2010/main" val="36331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16" y="260648"/>
            <a:ext cx="7704856" cy="759618"/>
          </a:xfrm>
        </p:spPr>
        <p:txBody>
          <a:bodyPr>
            <a:normAutofit/>
          </a:bodyPr>
          <a:lstStyle/>
          <a:p>
            <a:r>
              <a:rPr lang="cy" sz="4800" b="1" i="0" u="none" strike="noStrike" cap="none" baseline="0">
                <a:solidFill>
                  <a:srgbClr val="404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Rounded MT Bold"/>
                <a:ea typeface="Arial Rounded MT Bold"/>
                <a:cs typeface="Arial Rounded MT Bold"/>
              </a:rPr>
              <a:t>Beth mae hyn yn ei olygu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9416" y="1243786"/>
            <a:ext cx="6696744" cy="3967167"/>
          </a:xfrm>
          <a:prstGeom prst="rect">
            <a:avLst/>
          </a:prstGeom>
          <a:noFill/>
        </p:spPr>
        <p:txBody>
          <a:bodyPr wrap="square" lIns="288000" tIns="288000" rIns="288000" bIns="288000" rtlCol="0">
            <a:spAutoFit/>
          </a:bodyPr>
          <a:lstStyle/>
          <a:p>
            <a:r>
              <a:rPr lang="cy" sz="2000" b="0" i="0" u="none" strike="noStrike" cap="none" baseline="0" dirty="0">
                <a:solidFill>
                  <a:srgbClr val="404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Rounded MT Bold"/>
                <a:ea typeface="Arial Rounded MT Bold"/>
                <a:cs typeface="Arial Rounded MT Bold"/>
              </a:rPr>
              <a:t>Rydyn ni wedi edrych ar lawer o bethau sy’n gallu helpu ysgolion i roi’r addysg orau bosib’ i blant. </a:t>
            </a:r>
          </a:p>
          <a:p>
            <a:endParaRPr lang="en-GB" sz="2000" dirty="0">
              <a:latin typeface="Arial Rounded MT Bold" panose="020F0704030504030204" pitchFamily="34" charset="0"/>
            </a:endParaRPr>
          </a:p>
          <a:p>
            <a:r>
              <a:rPr lang="cy" sz="2000" b="0" i="0" u="none" strike="noStrike" cap="none" baseline="0" dirty="0">
                <a:solidFill>
                  <a:srgbClr val="404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Rounded MT Bold"/>
                <a:ea typeface="Arial Rounded MT Bold"/>
                <a:cs typeface="Arial Rounded MT Bold"/>
              </a:rPr>
              <a:t>Pethau fel: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y" sz="2000" b="0" i="0" u="none" strike="noStrike" cap="none" baseline="0" dirty="0">
                <a:solidFill>
                  <a:srgbClr val="404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Rounded MT Bold"/>
                <a:ea typeface="Arial Rounded MT Bold"/>
                <a:cs typeface="Arial Rounded MT Bold"/>
              </a:rPr>
              <a:t>Pa mor dda yw’r adeilad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y" sz="2000" b="0" i="0" u="none" strike="noStrike" cap="none" baseline="0" dirty="0">
                <a:solidFill>
                  <a:srgbClr val="404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Rounded MT Bold"/>
                <a:ea typeface="Arial Rounded MT Bold"/>
                <a:cs typeface="Arial Rounded MT Bold"/>
              </a:rPr>
              <a:t>Pa mor hawdd mae’r adeilad yn ei gwneud i ddysgu ynddo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y" sz="2000" b="0" i="0" u="none" strike="noStrike" cap="none" baseline="0" dirty="0">
                <a:solidFill>
                  <a:srgbClr val="404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Rounded MT Bold"/>
                <a:ea typeface="Arial Rounded MT Bold"/>
                <a:cs typeface="Arial Rounded MT Bold"/>
              </a:rPr>
              <a:t>Nifer y plant sydd yma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y" sz="2000" b="0" i="0" u="none" strike="noStrike" cap="none" baseline="0" dirty="0">
                <a:solidFill>
                  <a:srgbClr val="404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Rounded MT Bold"/>
                <a:ea typeface="Arial Rounded MT Bold"/>
                <a:cs typeface="Arial Rounded MT Bold"/>
              </a:rPr>
              <a:t>Faint o blant ydyn ni’n ei feddwl fydd yn dod yma yn y dyfodol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01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16" y="260648"/>
            <a:ext cx="6912768" cy="759618"/>
          </a:xfrm>
        </p:spPr>
        <p:txBody>
          <a:bodyPr>
            <a:normAutofit fontScale="90000"/>
          </a:bodyPr>
          <a:lstStyle/>
          <a:p>
            <a:r>
              <a:rPr lang="cy" sz="4800" b="1" i="0" u="none" strike="noStrike" cap="none" baseline="0" dirty="0">
                <a:solidFill>
                  <a:srgbClr val="404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Rounded MT Bold"/>
                <a:ea typeface="Arial Rounded MT Bold"/>
                <a:cs typeface="Arial Rounded MT Bold"/>
              </a:rPr>
              <a:t>Beth waethom ni ei weld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9416" y="1243786"/>
            <a:ext cx="6336704" cy="3928800"/>
          </a:xfrm>
          <a:prstGeom prst="rect">
            <a:avLst/>
          </a:prstGeom>
          <a:noFill/>
        </p:spPr>
        <p:txBody>
          <a:bodyPr wrap="square" lIns="288000" tIns="288000" rIns="288000" bIns="28800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y" sz="2000" b="0" i="0" u="none" strike="noStrike" cap="none" baseline="0" dirty="0">
                <a:solidFill>
                  <a:srgbClr val="404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Rounded MT Bold"/>
                <a:ea typeface="Arial Rounded MT Bold"/>
                <a:cs typeface="Arial Rounded MT Bold"/>
              </a:rPr>
              <a:t>Mae rhai adeiladau ysgol yn hen ac angen llawer o waith i’w trwsio.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y" sz="2000" b="0" i="0" u="none" strike="noStrike" cap="none" baseline="0" dirty="0">
                <a:solidFill>
                  <a:srgbClr val="404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Rounded MT Bold"/>
                <a:ea typeface="Arial Rounded MT Bold"/>
                <a:cs typeface="Arial Rounded MT Bold"/>
              </a:rPr>
              <a:t>Mai rhai dosbarthiadau’n rhy fach neu ddim y siâp gorau i ddysgu.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y" sz="2000" b="0" i="0" u="none" strike="noStrike" cap="none" baseline="0" dirty="0">
                <a:solidFill>
                  <a:srgbClr val="404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Rounded MT Bold"/>
                <a:ea typeface="Arial Rounded MT Bold"/>
                <a:cs typeface="Arial Rounded MT Bold"/>
              </a:rPr>
              <a:t>Mae’n costio llawer i redeg rhai ysgolion a’u cadw’n gynnes.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y" sz="2000" b="0" i="0" u="none" strike="noStrike" cap="none" baseline="0" dirty="0">
                <a:solidFill>
                  <a:srgbClr val="404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Rounded MT Bold"/>
                <a:ea typeface="Arial Rounded MT Bold"/>
                <a:cs typeface="Arial Rounded MT Bold"/>
              </a:rPr>
              <a:t>’Does dim llawer o blant mewn rhai ysgolion, sy’n gallu ei gwneud hi’n fwy anodd eu rhedeg gan na fydd cymaint o glybiau, gweithgareddau neu gyfleoedd dysgu efallai.</a:t>
            </a:r>
          </a:p>
        </p:txBody>
      </p:sp>
    </p:spTree>
    <p:extLst>
      <p:ext uri="{BB962C8B-B14F-4D97-AF65-F5344CB8AC3E}">
        <p14:creationId xmlns:p14="http://schemas.microsoft.com/office/powerpoint/2010/main" val="67771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16" y="260648"/>
            <a:ext cx="6912768" cy="759618"/>
          </a:xfrm>
        </p:spPr>
        <p:txBody>
          <a:bodyPr>
            <a:normAutofit fontScale="90000"/>
          </a:bodyPr>
          <a:lstStyle/>
          <a:p>
            <a:r>
              <a:rPr lang="cy" sz="4800" b="1" i="0" u="none" strike="noStrike" cap="none" baseline="0" dirty="0">
                <a:solidFill>
                  <a:srgbClr val="404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 Rounded MT Bold"/>
                <a:ea typeface="Arial Rounded MT Bold"/>
                <a:cs typeface="Arial Rounded MT Bold"/>
              </a:rPr>
              <a:t>Beth rydyn ni’n ei feddwl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83432" y="1196752"/>
            <a:ext cx="6192688" cy="4294560"/>
          </a:xfrm>
          <a:prstGeom prst="rect">
            <a:avLst/>
          </a:prstGeom>
          <a:noFill/>
        </p:spPr>
        <p:txBody>
          <a:bodyPr wrap="square" lIns="288000" tIns="288000" rIns="288000" bIns="288000" rtlCol="0">
            <a:spAutoFit/>
          </a:bodyPr>
          <a:lstStyle/>
          <a:p>
            <a:r>
              <a:rPr lang="cy" sz="1600" b="0" i="0" u="none" strike="noStrike" cap="none" baseline="0" dirty="0">
                <a:solidFill>
                  <a:srgbClr val="404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Mae cynllun i gau Ysgol Saltney Ferry ac Ysgol Goffa Saltney Wood yn y dyfodol ac agor un ysgol newydd sbon, lle gall pawb ddysgu, chwarae a datblygu gyda’i gilydd mewn un lle hapus. Bydd yr ysgol newydd:</a:t>
            </a:r>
          </a:p>
          <a:p>
            <a:endParaRPr lang="en-GB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y" sz="1600" b="0" i="0" u="none" strike="noStrike" cap="none" baseline="0" dirty="0">
                <a:solidFill>
                  <a:srgbClr val="404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Yn dod â’r holl blant ac athrawon/staff at ei gilydd mewn un lle hapus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y" sz="1600" b="0" i="0" u="none" strike="noStrike" cap="none" baseline="0" dirty="0">
                <a:solidFill>
                  <a:srgbClr val="404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Yn adeilad newydd, hyfryd sy’n ddiogel ac yn lân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y" sz="1600" b="0" i="0" u="none" strike="noStrike" cap="none" baseline="0" dirty="0">
                <a:solidFill>
                  <a:srgbClr val="404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Yn llawn dosbarthiadau sydd y maint perffaith i ddysgu a chwarae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y" sz="1600" b="0" i="0" u="none" strike="noStrike" cap="none" baseline="0" dirty="0">
                <a:solidFill>
                  <a:srgbClr val="404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Yn helpu’r blaned trwy ddefnyddio llai o ynni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y" sz="1600" b="0" i="0" u="none" strike="noStrike" cap="none" baseline="0" dirty="0">
                <a:solidFill>
                  <a:srgbClr val="404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Yn arbed arian er mwyn i ni allu gwario mwy ar hwyl a dysgu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y" sz="1600" b="0" i="0" u="none" strike="noStrike" cap="none" baseline="0" dirty="0">
                <a:solidFill>
                  <a:srgbClr val="404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Yn helpu athrawon i ddysgu pethau newydd hefyd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y" sz="1600" b="0" i="0" u="none" strike="noStrike" cap="none" baseline="0" dirty="0">
                <a:solidFill>
                  <a:srgbClr val="404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Rhoi cyfle i </a:t>
            </a:r>
            <a:r>
              <a:rPr lang="cy" sz="1600" dirty="0">
                <a:solidFill>
                  <a:srgbClr val="404040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t</a:t>
            </a:r>
            <a:r>
              <a:rPr lang="cy" sz="1600" b="0" i="0" u="none" strike="noStrike" cap="none" baseline="0" dirty="0">
                <a:solidFill>
                  <a:srgbClr val="40404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Arial"/>
                <a:ea typeface="Arial"/>
                <a:cs typeface="Arial"/>
              </a:rPr>
              <a:t>i wneud hyd yn oed mwy o ffrindiau!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29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Microsoft Windows NT 10.0"/>
  <p:tag name="AS_RELEASE_DATE" val="2024.03.31"/>
  <p:tag name="AS_TITLE" val="Aspose.Slides for Java"/>
  <p:tag name="AS_VERSION" val="24.3"/>
</p:tagLst>
</file>

<file path=ppt/theme/theme1.xml><?xml version="1.0" encoding="utf-8"?>
<a:theme xmlns:a="http://schemas.openxmlformats.org/drawingml/2006/main" name="Children Friend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Times New Roman" panose="02020603050405020304"/>
        <a:cs typeface="Arial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6" id="{CDF1CE40-D12A-4BBA-8E29-FD301E3A737A}" vid="{E44D8D76-07A2-4151-9426-1A858C999D66}"/>
    </a:ext>
  </a:extLst>
</a:theme>
</file>

<file path=ppt/theme/theme2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Times New Roman" panose="02020603050405020304"/>
        <a:cs typeface="Arial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Times New Roman" panose="02020603050405020304"/>
        <a:cs typeface="Arial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52213BA-6259-469B-8BD9-3C7F83E2B94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Schoolyard kids education presentation, album (widescreen)</Template>
  <TotalTime>0</TotalTime>
  <Words>1740</Words>
  <Application>Microsoft Office PowerPoint</Application>
  <PresentationFormat>Widescreen</PresentationFormat>
  <Paragraphs>162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Arial Rounded MT Bold</vt:lpstr>
      <vt:lpstr>Times New Roman</vt:lpstr>
      <vt:lpstr>Children Friends 16x9</vt:lpstr>
      <vt:lpstr>Adolygiad o Ysgolion Cynradd Cymunedol Saltney</vt:lpstr>
      <vt:lpstr>Pwy ydym ni</vt:lpstr>
      <vt:lpstr>Confensiwn y Cenhedloedd Unedig ar Hawliau’r Plentyn (CCUHP)</vt:lpstr>
      <vt:lpstr>Ein Nod</vt:lpstr>
      <vt:lpstr>Yr Ysgolion Cynradd</vt:lpstr>
      <vt:lpstr>Newidiadau</vt:lpstr>
      <vt:lpstr>Beth mae hyn yn ei olygu</vt:lpstr>
      <vt:lpstr>Beth waethom ni ei weld</vt:lpstr>
      <vt:lpstr>Beth rydyn ni’n ei feddwl</vt:lpstr>
      <vt:lpstr>Ble i adeiladu ysgol newydd</vt:lpstr>
      <vt:lpstr>Cau ysgolion</vt:lpstr>
      <vt:lpstr>Effaith ar Ddisgyblion</vt:lpstr>
      <vt:lpstr>Anodd ond Cywir </vt:lpstr>
      <vt:lpstr>Y Cynnig</vt:lpstr>
      <vt:lpstr>Beth sydd angen digwydd</vt:lpstr>
      <vt:lpstr>Pryd allai hyn ddigwydd?</vt:lpstr>
      <vt:lpstr>Pryd gallai ysgolion gau ac agor</vt:lpstr>
      <vt:lpstr>Mwy o wybodaeth</vt:lpstr>
      <vt:lpstr>Mae dy farn di’n bwysig</vt:lpstr>
      <vt:lpstr>Dy ysgol a dy oedran</vt:lpstr>
      <vt:lpstr>Dy farn</vt:lpstr>
      <vt:lpstr>Dy resymau </vt:lpstr>
      <vt:lpstr>Dy syniadau</vt:lpstr>
      <vt:lpstr>Dy lais</vt:lpstr>
      <vt:lpstr>Beth sy’n digwydd nesaf?</vt:lpstr>
      <vt:lpstr>Diolch yn fawr!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2015-08-03T09:16:04Z</dcterms:created>
  <dcterms:modified xsi:type="dcterms:W3CDTF">2025-05-30T17:21:45Z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</Properties>
</file>