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7" r:id="rId3"/>
    <p:sldId id="265" r:id="rId4"/>
    <p:sldId id="293" r:id="rId5"/>
    <p:sldId id="275" r:id="rId6"/>
    <p:sldId id="298" r:id="rId7"/>
    <p:sldId id="305" r:id="rId8"/>
    <p:sldId id="304" r:id="rId9"/>
    <p:sldId id="302" r:id="rId10"/>
    <p:sldId id="303" r:id="rId11"/>
    <p:sldId id="294" r:id="rId12"/>
    <p:sldId id="300" r:id="rId13"/>
    <p:sldId id="292" r:id="rId14"/>
    <p:sldId id="297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 autoAdjust="0"/>
  </p:normalViewPr>
  <p:slideViewPr>
    <p:cSldViewPr>
      <p:cViewPr varScale="1">
        <p:scale>
          <a:sx n="93" d="100"/>
          <a:sy n="93" d="100"/>
        </p:scale>
        <p:origin x="19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21stcenturyschools@flintshire.gov.uk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flintshire.gov.uk/schoolmodernisation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432" y="1124744"/>
            <a:ext cx="8458200" cy="1828800"/>
          </a:xfrm>
        </p:spPr>
        <p:txBody>
          <a:bodyPr>
            <a:noAutofit/>
          </a:bodyPr>
          <a:lstStyle/>
          <a:p>
            <a:br>
              <a:rPr lang="en-US" sz="3200" b="1" dirty="0">
                <a:latin typeface="Arial Rounded MT Bold" panose="020F0704030504030204" pitchFamily="34" charset="0"/>
              </a:rPr>
            </a:br>
            <a:br>
              <a:rPr lang="en-US" sz="3200" b="1" dirty="0">
                <a:latin typeface="Arial Rounded MT Bold" panose="020F0704030504030204" pitchFamily="34" charset="0"/>
              </a:rPr>
            </a:br>
            <a:br>
              <a:rPr lang="en-US" sz="3200" b="1" dirty="0">
                <a:latin typeface="Arial Rounded MT Bold" panose="020F0704030504030204" pitchFamily="34" charset="0"/>
              </a:rPr>
            </a:br>
            <a:r>
              <a:rPr lang="cy-GB" b="1" dirty="0">
                <a:latin typeface="Arial Rounded MT Bold" panose="020F0704030504030204" pitchFamily="34" charset="0"/>
              </a:rPr>
              <a:t>Gosod Canolfan Enfys dan reolaeth Ysgol Pen Coch</a:t>
            </a:r>
            <a:br>
              <a:rPr lang="en-US" sz="3200" b="1" dirty="0">
                <a:latin typeface="Arial Rounded MT Bold" panose="020F0704030504030204" pitchFamily="34" charset="0"/>
              </a:rPr>
            </a:br>
            <a:br>
              <a:rPr lang="en-US" sz="3200" b="1" dirty="0">
                <a:latin typeface="Arial Rounded MT Bold" panose="020F0704030504030204" pitchFamily="34" charset="0"/>
              </a:rPr>
            </a:br>
            <a:r>
              <a:rPr lang="cy-GB" b="1" dirty="0">
                <a:latin typeface="Arial Rounded MT Bold" panose="020F0704030504030204" pitchFamily="34" charset="0"/>
              </a:rPr>
              <a:t>Dogfen Ymgynghori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407" y="3212976"/>
            <a:ext cx="7086600" cy="914400"/>
          </a:xfrm>
        </p:spPr>
        <p:txBody>
          <a:bodyPr/>
          <a:lstStyle/>
          <a:p>
            <a:r>
              <a:rPr lang="cy-GB" dirty="0">
                <a:latin typeface="Arial Rounded MT Bold" panose="020F0704030504030204" pitchFamily="34" charset="0"/>
              </a:rPr>
              <a:t>Fersiwn i blant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cy-GB" dirty="0">
                <a:latin typeface="Arial Rounded MT Bold" panose="020F0704030504030204" pitchFamily="34" charset="0"/>
              </a:rPr>
              <a:t>Mehefin 2024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116632"/>
            <a:ext cx="12001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79548" y="152400"/>
            <a:ext cx="14493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y-GB" b="1" i="1" dirty="0"/>
              <a:t>SYLWER:</a:t>
            </a:r>
            <a:endParaRPr lang="en-GB" dirty="0"/>
          </a:p>
          <a:p>
            <a:r>
              <a:rPr lang="cy-GB" i="1" dirty="0"/>
              <a:t>I newid y lluniau ar y sleid hwn, dewiswch lun a’i ddileu.  Yna dewis yr eicon </a:t>
            </a:r>
            <a:r>
              <a:rPr lang="cy-GB" i="1" dirty="0" err="1"/>
              <a:t>Insert</a:t>
            </a:r>
            <a:r>
              <a:rPr lang="cy-GB" i="1" dirty="0"/>
              <a:t> Picture</a:t>
            </a:r>
            <a:endParaRPr lang="en-GB" dirty="0"/>
          </a:p>
          <a:p>
            <a:r>
              <a:rPr lang="cy-GB" i="1" dirty="0"/>
              <a:t>i ychwanegu eich llun eich hun. </a:t>
            </a:r>
            <a:endParaRPr lang="en-GB" dirty="0"/>
          </a:p>
          <a:p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71221" y="306896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Ysgrifenna dy atebion yn y blwch.</a:t>
            </a:r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>
            <a:normAutofit/>
          </a:bodyPr>
          <a:lstStyle/>
          <a:p>
            <a:r>
              <a:rPr lang="cy-GB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 ba ysgol wyt ti’n mynd rŵan a faint oed wyt ti?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9" y="132361"/>
            <a:ext cx="12001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88688" y="152400"/>
            <a:ext cx="144016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y-GB" b="1" i="1" dirty="0"/>
              <a:t>SYLWER:</a:t>
            </a:r>
            <a:endParaRPr lang="en-GB" dirty="0"/>
          </a:p>
          <a:p>
            <a:r>
              <a:rPr lang="cy-GB" i="1" dirty="0"/>
              <a:t>I newid y lluniau ar y sleid hwn, dewiswch lun a’i ddileu.  Yna dewis yr eicon </a:t>
            </a:r>
            <a:r>
              <a:rPr lang="cy-GB" i="1" dirty="0" err="1"/>
              <a:t>Insert</a:t>
            </a:r>
            <a:r>
              <a:rPr lang="cy-GB" i="1" dirty="0"/>
              <a:t> Picture</a:t>
            </a:r>
            <a:endParaRPr lang="en-GB" dirty="0"/>
          </a:p>
          <a:p>
            <a:r>
              <a:rPr lang="cy-GB" i="1" dirty="0"/>
              <a:t>i ychwanegu eich llun eich hun. </a:t>
            </a:r>
            <a:endParaRPr lang="en-GB" dirty="0"/>
          </a:p>
          <a:p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392" y="470892"/>
            <a:ext cx="9829800" cy="1082674"/>
          </a:xfrm>
        </p:spPr>
        <p:txBody>
          <a:bodyPr>
            <a:normAutofit/>
          </a:bodyPr>
          <a:lstStyle/>
          <a:p>
            <a:r>
              <a:rPr lang="cy-GB" dirty="0">
                <a:solidFill>
                  <a:srgbClr val="0070C0"/>
                </a:solidFill>
                <a:latin typeface="Arial Rounded MT Bold" panose="020F0704030504030204" pitchFamily="34" charset="0"/>
              </a:rPr>
              <a:t>Beth wyt ti’n ei feddwl am y syniad o osod Canolfan Enfys dan reolaeth Ysgol Pen Coch? 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9" y="132361"/>
            <a:ext cx="1200150" cy="628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88088" y="3105834"/>
            <a:ext cx="3841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Dyweda wrthym beth wyt ti’n ei feddwl trwy ysgrifennu dy atebion yn y blwch.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79548" y="152400"/>
            <a:ext cx="14493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y-GB" b="1" i="1" dirty="0"/>
              <a:t>SYLWER:</a:t>
            </a:r>
            <a:endParaRPr lang="en-GB" dirty="0"/>
          </a:p>
          <a:p>
            <a:r>
              <a:rPr lang="cy-GB" i="1" dirty="0"/>
              <a:t>I newid y lluniau ar y sleid hwn, dewiswch lun a’i ddileu.  Yna dewis yr eicon </a:t>
            </a:r>
            <a:r>
              <a:rPr lang="cy-GB" i="1" dirty="0" err="1"/>
              <a:t>Insert</a:t>
            </a:r>
            <a:r>
              <a:rPr lang="cy-GB" i="1" dirty="0"/>
              <a:t> Picture</a:t>
            </a:r>
            <a:endParaRPr lang="en-GB" dirty="0"/>
          </a:p>
          <a:p>
            <a:r>
              <a:rPr lang="cy-GB" i="1" dirty="0"/>
              <a:t>i ychwanegu eich llun eich hun. </a:t>
            </a:r>
            <a:endParaRPr lang="en-GB" dirty="0"/>
          </a:p>
          <a:p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9238" y="3055199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>
                <a:latin typeface="Arial Rounded MT Bold" panose="020F0704030504030204" pitchFamily="34" charset="0"/>
              </a:rPr>
              <a:t>Ysgrifenna dy atebion yn y blwch.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>
            <a:normAutofit/>
          </a:bodyPr>
          <a:lstStyle/>
          <a:p>
            <a:r>
              <a:rPr lang="cy-GB" dirty="0">
                <a:solidFill>
                  <a:srgbClr val="0070C0"/>
                </a:solidFill>
                <a:latin typeface="Arial Rounded MT Bold" panose="020F0704030504030204" pitchFamily="34" charset="0"/>
              </a:rPr>
              <a:t>Wyt ti eisiau dweud unrhyw beth arall?</a:t>
            </a:r>
            <a:endParaRPr lang="en-GB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9" y="132361"/>
            <a:ext cx="12001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4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79548" y="152400"/>
            <a:ext cx="1521308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y-GB" b="1" i="1" dirty="0"/>
              <a:t>SYLWER:</a:t>
            </a:r>
            <a:endParaRPr lang="en-GB" dirty="0"/>
          </a:p>
          <a:p>
            <a:r>
              <a:rPr lang="cy-GB" i="1" dirty="0"/>
              <a:t>I newid y lluniau ar y sleid hwn, dewiswch lun a’i ddileu.  Yna dewis yr eicon </a:t>
            </a:r>
            <a:r>
              <a:rPr lang="cy-GB" i="1" dirty="0" err="1"/>
              <a:t>Insert</a:t>
            </a:r>
            <a:r>
              <a:rPr lang="cy-GB" i="1" dirty="0"/>
              <a:t> Picture</a:t>
            </a:r>
            <a:endParaRPr lang="en-GB" dirty="0"/>
          </a:p>
          <a:p>
            <a:r>
              <a:rPr lang="cy-GB" i="1" dirty="0"/>
              <a:t>i ychwanegu eich llun eich hun. </a:t>
            </a:r>
            <a:endParaRPr lang="en-GB" dirty="0"/>
          </a:p>
          <a:p>
            <a:endParaRPr lang="en-US" sz="1200" i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471" y="1951672"/>
            <a:ext cx="48245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Postia dy lyfryn wedi’i lenwi atom erbyn </a:t>
            </a:r>
            <a:r>
              <a:rPr lang="cy-GB" b="1" u="sng" dirty="0">
                <a:latin typeface="Arial Rounded MT Bold" panose="020F0704030504030204" pitchFamily="34" charset="0"/>
              </a:rPr>
              <a:t>16 Gorffennaf 2024.</a:t>
            </a:r>
            <a:r>
              <a:rPr lang="cy-GB" dirty="0">
                <a:latin typeface="Arial Rounded MT Bold" panose="020F0704030504030204" pitchFamily="34" charset="0"/>
              </a:rPr>
              <a:t> Yn anffodus, ni fyddwn yn gallu derbyn unrhyw beth y byddi yn ei anfon atom ni ar ôl y dyddiad hwnnw.</a:t>
            </a:r>
            <a:endParaRPr lang="en-GB" dirty="0">
              <a:latin typeface="Arial Rounded MT Bold" panose="020F0704030504030204" pitchFamily="34" charset="0"/>
            </a:endParaRPr>
          </a:p>
          <a:p>
            <a:pPr algn="ctr"/>
            <a:endParaRPr lang="en-US" sz="1000" dirty="0">
              <a:latin typeface="Arial Rounded MT Bold" panose="020F0704030504030204" pitchFamily="34" charset="0"/>
            </a:endParaRPr>
          </a:p>
          <a:p>
            <a:r>
              <a:rPr lang="cy-GB" b="1" dirty="0">
                <a:latin typeface="Arial Rounded MT Bold" panose="020F0704030504030204" pitchFamily="34" charset="0"/>
              </a:rPr>
              <a:t>Cyfeiriad: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cy-GB" dirty="0"/>
              <a:t>Tîm Moderneiddio Ysgolion, Cyngor Sir y Fflint, Tŷ Dewi Sant, Parc Dewi Sant, </a:t>
            </a:r>
            <a:r>
              <a:rPr lang="cy-GB" dirty="0" err="1"/>
              <a:t>Ewlo</a:t>
            </a:r>
            <a:r>
              <a:rPr lang="cy-GB" dirty="0"/>
              <a:t>, Sir y Fflint </a:t>
            </a:r>
            <a:endParaRPr lang="en-GB" dirty="0"/>
          </a:p>
          <a:p>
            <a:r>
              <a:rPr lang="cy-GB" dirty="0"/>
              <a:t>CH5 3XT</a:t>
            </a:r>
            <a:endParaRPr lang="en-GB" dirty="0"/>
          </a:p>
          <a:p>
            <a:r>
              <a:rPr lang="en-US" sz="2000" dirty="0">
                <a:solidFill>
                  <a:srgbClr val="404040"/>
                </a:solidFill>
                <a:latin typeface="Arial Rounded MT Bold" panose="020F0704030504030204" pitchFamily="34" charset="0"/>
              </a:rPr>
              <a:t>.</a:t>
            </a:r>
          </a:p>
          <a:p>
            <a:endParaRPr lang="en-US" sz="2000" dirty="0">
              <a:solidFill>
                <a:srgbClr val="40404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>
            <a:normAutofit/>
          </a:bodyPr>
          <a:lstStyle/>
          <a:p>
            <a:r>
              <a:rPr lang="cy-GB" b="1" dirty="0">
                <a:latin typeface="Arial Rounded MT Bold" panose="020F0704030504030204" pitchFamily="34" charset="0"/>
              </a:rPr>
              <a:t>Beth sy’n digwydd nesaf?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9" y="132361"/>
            <a:ext cx="1200150" cy="628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49282" y="257684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y-GB" dirty="0">
                <a:latin typeface="Arial Rounded MT Bold" panose="020F0704030504030204" pitchFamily="34" charset="0"/>
              </a:rPr>
              <a:t>Neu mi fedri e-bostio dy sylwadau i: </a:t>
            </a:r>
            <a:r>
              <a:rPr lang="en-US" sz="2000" dirty="0">
                <a:solidFill>
                  <a:srgbClr val="404040"/>
                </a:solidFill>
                <a:latin typeface="Arial Rounded MT Bold" panose="020F0704030504030204" pitchFamily="34" charset="0"/>
                <a:hlinkClick r:id="rId3"/>
              </a:rPr>
              <a:t>21stcenturyschools@flintshire.gov.uk</a:t>
            </a:r>
            <a:endParaRPr lang="en-US" sz="2000" dirty="0">
              <a:solidFill>
                <a:srgbClr val="404040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000" dirty="0">
              <a:solidFill>
                <a:srgbClr val="404040"/>
              </a:solidFill>
              <a:latin typeface="Arial Rounded MT Bold" panose="020F0704030504030204" pitchFamily="34" charset="0"/>
            </a:endParaRPr>
          </a:p>
          <a:p>
            <a:r>
              <a:rPr lang="cy-GB" dirty="0"/>
              <a:t>Neu postia dy lyfryn yn y blwch postio yn y dderbynfa yng Nghanolfan Enfys, Ysgol Pen Coch neu ym Mhlas Derwen.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1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116632"/>
            <a:ext cx="1200150" cy="6286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y-GB" sz="3200" b="1" dirty="0">
                <a:latin typeface="Arial Rounded MT Bold" panose="020F0704030504030204" pitchFamily="34" charset="0"/>
              </a:rPr>
              <a:t>Diolch yn fawr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b="1" dirty="0">
                <a:latin typeface="Arial Rounded MT Bold" panose="020F0704030504030204" pitchFamily="34" charset="0"/>
              </a:rPr>
              <a:t>Pwy ydym ni?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229206" y="152400"/>
            <a:ext cx="1427634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y-GB" b="1" i="1" dirty="0"/>
              <a:t>SYLWER:</a:t>
            </a:r>
            <a:endParaRPr lang="en-GB" dirty="0"/>
          </a:p>
          <a:p>
            <a:r>
              <a:rPr lang="cy-GB" i="1" dirty="0"/>
              <a:t>I newid y lluniau ar y sleid hwn, dewiswch lun a’i ddileu.  Yna dewis yr eicon </a:t>
            </a:r>
            <a:r>
              <a:rPr lang="cy-GB" i="1" dirty="0" err="1"/>
              <a:t>Insert</a:t>
            </a:r>
            <a:r>
              <a:rPr lang="cy-GB" i="1" dirty="0"/>
              <a:t> Picture</a:t>
            </a:r>
            <a:endParaRPr lang="en-GB" dirty="0"/>
          </a:p>
          <a:p>
            <a:r>
              <a:rPr lang="cy-GB" i="1" dirty="0"/>
              <a:t>i ychwanegu eich llun eich hun. </a:t>
            </a:r>
            <a:endParaRPr lang="en-GB" dirty="0"/>
          </a:p>
          <a:p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9456" y="2204864"/>
            <a:ext cx="48965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Mae Cyngor Sir y Fflint yn gyfrifol am yr holl ysgolion yn ein hardal. 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cy-GB" dirty="0">
                <a:latin typeface="Arial Rounded MT Bold" panose="020F0704030504030204" pitchFamily="34" charset="0"/>
              </a:rPr>
              <a:t>Rydym ni’n rhan o dîm sy’n gweithio i’r Cyngor i gefnogi ysgolion.</a:t>
            </a:r>
            <a:endParaRPr lang="en-GB" dirty="0">
              <a:latin typeface="Arial Rounded MT Bold" panose="020F0704030504030204" pitchFamily="34" charset="0"/>
            </a:endParaRPr>
          </a:p>
          <a:p>
            <a:endParaRPr lang="en-GB" sz="1600" dirty="0">
              <a:latin typeface="Arial Rounded MT Bold" panose="020F07040305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152400"/>
            <a:ext cx="12001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b="1" dirty="0">
                <a:latin typeface="Arial Rounded MT Bold" panose="020F0704030504030204" pitchFamily="34" charset="0"/>
              </a:rPr>
              <a:t>Ein Nodau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229206" y="152400"/>
            <a:ext cx="1427634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y-GB" b="1" i="1" dirty="0"/>
              <a:t>SYLWER:</a:t>
            </a:r>
            <a:endParaRPr lang="en-GB" dirty="0"/>
          </a:p>
          <a:p>
            <a:r>
              <a:rPr lang="cy-GB" i="1" dirty="0"/>
              <a:t>I newid y lluniau ar y sleid hwn, dewiswch lun a’i ddileu.  Yna dewis yr eicon </a:t>
            </a:r>
            <a:r>
              <a:rPr lang="cy-GB" i="1" dirty="0" err="1"/>
              <a:t>Insert</a:t>
            </a:r>
            <a:r>
              <a:rPr lang="cy-GB" i="1" dirty="0"/>
              <a:t> Picture</a:t>
            </a:r>
            <a:endParaRPr lang="en-GB" dirty="0"/>
          </a:p>
          <a:p>
            <a:r>
              <a:rPr lang="cy-GB" i="1" dirty="0"/>
              <a:t>i ychwanegu eich llun eich hun. </a:t>
            </a:r>
            <a:endParaRPr lang="en-GB" dirty="0"/>
          </a:p>
          <a:p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528" y="152400"/>
            <a:ext cx="1200150" cy="62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5440" y="1844824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latin typeface="Arial Rounded MT Bold" panose="020F0704030504030204" pitchFamily="34" charset="0"/>
              </a:rPr>
              <a:t>Rhoi’r cyfle gorau i blant ddysgu mewn ysgolion ardderchog yn ein hardal.</a:t>
            </a:r>
            <a:endParaRPr lang="en-GB" dirty="0">
              <a:latin typeface="Arial Rounded MT Bold" panose="020F07040305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latin typeface="Arial Rounded MT Bold" panose="020F0704030504030204" pitchFamily="34" charset="0"/>
              </a:rPr>
              <a:t>Darparu adeiladau ysgol diogel a chadarn.</a:t>
            </a:r>
            <a:endParaRPr lang="en-GB" dirty="0">
              <a:latin typeface="Arial Rounded MT Bold" panose="020F07040305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latin typeface="Arial Rounded MT Bold" panose="020F0704030504030204" pitchFamily="34" charset="0"/>
              </a:rPr>
              <a:t>Gwneud yn siŵr fod arian ar gyfer plant ac ysgolion yn ein hardal yn cael ei wario’n deg. </a:t>
            </a:r>
            <a:endParaRPr lang="en-GB" dirty="0">
              <a:latin typeface="Arial Rounded MT Bold" panose="020F07040305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y-GB" dirty="0">
                <a:latin typeface="Arial Rounded MT Bold" panose="020F0704030504030204" pitchFamily="34" charset="0"/>
              </a:rPr>
              <a:t>Rhoi cyfle i bawb leisio eu barn a gwrando ar safbwyntiau pawb am benderfyniadau sy’n effeithio arnyn nhw. </a:t>
            </a:r>
            <a:endParaRPr lang="en-GB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79548" y="152400"/>
            <a:ext cx="14493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y-GB" b="1" i="1" dirty="0"/>
              <a:t>SYLWER:</a:t>
            </a:r>
            <a:endParaRPr lang="en-GB" dirty="0"/>
          </a:p>
          <a:p>
            <a:r>
              <a:rPr lang="cy-GB" i="1" dirty="0"/>
              <a:t>I newid y lluniau ar y sleid hwn, dewiswch lun a’i ddileu.  Yna dewis yr eicon </a:t>
            </a:r>
            <a:r>
              <a:rPr lang="cy-GB" i="1" dirty="0" err="1"/>
              <a:t>Insert</a:t>
            </a:r>
            <a:r>
              <a:rPr lang="cy-GB" i="1" dirty="0"/>
              <a:t> Picture</a:t>
            </a:r>
            <a:endParaRPr lang="en-GB" dirty="0"/>
          </a:p>
          <a:p>
            <a:r>
              <a:rPr lang="cy-GB" i="1" dirty="0"/>
              <a:t>i ychwanegu eich llun eich hun. </a:t>
            </a:r>
            <a:endParaRPr lang="en-GB" dirty="0"/>
          </a:p>
          <a:p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456" y="1916832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Nid yw bob amser yn bosibl i bob ysgol aros fel maen nhw ac ambell waith mae hyn yn golygu bod angen i’r Cyngor wneud rhai newidiadau pwysig.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cy-GB" dirty="0">
                <a:latin typeface="Arial Rounded MT Bold" panose="020F0704030504030204" pitchFamily="34" charset="0"/>
              </a:rPr>
              <a:t>Gall newidiadau helpu i roi’r cyfle gorau i bawb ddysgu, yn yr ysgol orau bosibl.</a:t>
            </a:r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4645" y="761011"/>
            <a:ext cx="9829800" cy="792088"/>
          </a:xfrm>
        </p:spPr>
        <p:txBody>
          <a:bodyPr>
            <a:normAutofit fontScale="90000"/>
          </a:bodyPr>
          <a:lstStyle/>
          <a:p>
            <a:br>
              <a:rPr lang="cy-GB" b="1" dirty="0">
                <a:latin typeface="Arial Rounded MT Bold" panose="020F0704030504030204" pitchFamily="34" charset="0"/>
              </a:rPr>
            </a:br>
            <a:br>
              <a:rPr lang="cy-GB" b="1" dirty="0">
                <a:latin typeface="Arial Rounded MT Bold" panose="020F0704030504030204" pitchFamily="34" charset="0"/>
              </a:rPr>
            </a:br>
            <a:br>
              <a:rPr lang="en-GB" dirty="0"/>
            </a:br>
            <a:r>
              <a:rPr lang="cy-GB" sz="3600" b="1" dirty="0">
                <a:latin typeface="Arial Rounded MT Bold" panose="020F0704030504030204" pitchFamily="34" charset="0"/>
              </a:rPr>
              <a:t>Newidiadau</a:t>
            </a:r>
            <a:endParaRPr lang="en-US" sz="4800" b="1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9" y="132361"/>
            <a:ext cx="1200150" cy="628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EAA3B9-2DE1-5276-FEB3-7A79AAD1C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866" y="2204864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79548" y="152400"/>
            <a:ext cx="14493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y-GB" b="1" i="1" dirty="0"/>
              <a:t>SYLWER:</a:t>
            </a:r>
            <a:endParaRPr lang="en-GB" dirty="0"/>
          </a:p>
          <a:p>
            <a:r>
              <a:rPr lang="cy-GB" i="1" dirty="0"/>
              <a:t>I newid y lluniau ar y sleid hwn, dewiswch lun a’i ddileu.  Yna dewis yr eicon </a:t>
            </a:r>
            <a:r>
              <a:rPr lang="cy-GB" i="1" dirty="0" err="1"/>
              <a:t>Insert</a:t>
            </a:r>
            <a:r>
              <a:rPr lang="cy-GB" i="1" dirty="0"/>
              <a:t> Picture</a:t>
            </a:r>
            <a:endParaRPr lang="en-GB" dirty="0"/>
          </a:p>
          <a:p>
            <a:r>
              <a:rPr lang="cy-GB" i="1" dirty="0"/>
              <a:t>i ychwanegu eich llun eich hun. </a:t>
            </a:r>
            <a:endParaRPr lang="en-GB" dirty="0"/>
          </a:p>
          <a:p>
            <a:endParaRPr lang="en-US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242" y="2113439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Rydym yn awyddus i newid y ffordd y mae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cy-GB" dirty="0">
                <a:latin typeface="Arial Rounded MT Bold" panose="020F0704030504030204" pitchFamily="34" charset="0"/>
              </a:rPr>
              <a:t>Canolfan Enfys yn cael ei rheoli. 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cy-GB" dirty="0">
                <a:latin typeface="Arial Rounded MT Bold" panose="020F0704030504030204" pitchFamily="34" charset="0"/>
              </a:rPr>
              <a:t>Mae Canolfan Enfys yn cael ei rheoli gan Blas Derwen ar hyn o bryd ond mae’r Cyngor yn dymuno newid hyn a’i gosod dan reolaeth Ysgol Pen Coch.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>
            <a:normAutofit/>
          </a:bodyPr>
          <a:lstStyle/>
          <a:p>
            <a:r>
              <a:rPr lang="cy-GB" b="1" dirty="0">
                <a:latin typeface="Arial Rounded MT Bold" panose="020F0704030504030204" pitchFamily="34" charset="0"/>
              </a:rPr>
              <a:t>Beth mae hyn yn ei olygu?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9" y="132361"/>
            <a:ext cx="1200150" cy="628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D5FE7C-8B23-237E-67B7-D9FF9D031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2097415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9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79548" y="152400"/>
            <a:ext cx="14493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y-GB" b="1" i="1" dirty="0"/>
              <a:t>SYLWER:</a:t>
            </a:r>
            <a:endParaRPr lang="en-GB" dirty="0"/>
          </a:p>
          <a:p>
            <a:r>
              <a:rPr lang="cy-GB" i="1" dirty="0"/>
              <a:t>I newid y lluniau ar y sleid hwn, dewiswch lun a’i ddileu.  Yna dewis yr eicon </a:t>
            </a:r>
            <a:r>
              <a:rPr lang="cy-GB" i="1" dirty="0" err="1"/>
              <a:t>Insert</a:t>
            </a:r>
            <a:r>
              <a:rPr lang="cy-GB" i="1" dirty="0"/>
              <a:t> Picture</a:t>
            </a:r>
            <a:endParaRPr lang="en-GB" dirty="0"/>
          </a:p>
          <a:p>
            <a:r>
              <a:rPr lang="cy-GB" i="1" dirty="0"/>
              <a:t>i ychwanegu eich llun eich hun. </a:t>
            </a:r>
            <a:endParaRPr lang="en-GB" dirty="0"/>
          </a:p>
          <a:p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456" y="242088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Rydym yn awyddus i osod Canolfan Enfys 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cy-GB" dirty="0">
                <a:latin typeface="Arial Rounded MT Bold" panose="020F0704030504030204" pitchFamily="34" charset="0"/>
              </a:rPr>
              <a:t>dan reolaeth Ysgol Pen Coch fel bod y plant yn gallu cael budd o’r gefnogaeth ychwanegol y gall y staff sy’n gweithio yno ei roi yn ogystal â gwneud unrhyw symud yn y dyfodol i Ysgol Pen Coch yn haws.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Arial Rounded MT Bold" panose="020F0704030504030204" pitchFamily="34" charset="0"/>
              </a:rPr>
              <a:t>Pam?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9" y="132361"/>
            <a:ext cx="12001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2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y-GB" b="1" dirty="0">
                <a:latin typeface="Arial Rounded MT Bold" panose="020F0704030504030204" pitchFamily="34" charset="0"/>
              </a:rPr>
              <a:t>Pa mor hir fydd hyn yn ei gymryd?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3392" y="2645296"/>
            <a:ext cx="7200800" cy="60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3392" y="227687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11824" y="2245995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24192" y="221324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35360" y="3004800"/>
            <a:ext cx="15121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1.  Bydd pobl yn dweud eu barn wrthym ni.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88060" y="2979858"/>
            <a:ext cx="2399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2. Byddwn ni’n casglu’r holl atebion ac yn dweud wrth bawb beth ydi’r prif sylwadau.  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60096" y="2986069"/>
            <a:ext cx="2232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3. Bydd y Cyngor yn cynnal cyfarfod i benderfynu beth i’w wneud. Yna byddwn yn gadael i bawb wybod beth ydi’r penderfyniad.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3771" y="1724318"/>
            <a:ext cx="1878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5 Mehefin 2024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88793" y="1724318"/>
            <a:ext cx="2367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16 Gorffennaf 2024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60096" y="1687809"/>
            <a:ext cx="168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Arial Rounded MT Bold" panose="020F0704030504030204" pitchFamily="34" charset="0"/>
              </a:rPr>
              <a:t>Rhagfyr</a:t>
            </a:r>
            <a:r>
              <a:rPr lang="en-GB" dirty="0">
                <a:latin typeface="Arial Rounded MT Bold" panose="020F070403050403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9743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79548" y="152400"/>
            <a:ext cx="14493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y-GB" b="1" i="1" dirty="0"/>
              <a:t>SYLWER:</a:t>
            </a:r>
            <a:endParaRPr lang="en-GB" dirty="0"/>
          </a:p>
          <a:p>
            <a:r>
              <a:rPr lang="cy-GB" i="1" dirty="0"/>
              <a:t>I newid y lluniau ar y sleid hwn, dewiswch lun a’i ddileu.  Yna dewis yr eicon </a:t>
            </a:r>
            <a:r>
              <a:rPr lang="cy-GB" i="1" dirty="0" err="1"/>
              <a:t>Insert</a:t>
            </a:r>
            <a:r>
              <a:rPr lang="cy-GB" i="1" dirty="0"/>
              <a:t> Picture</a:t>
            </a:r>
            <a:endParaRPr lang="en-GB" dirty="0"/>
          </a:p>
          <a:p>
            <a:r>
              <a:rPr lang="cy-GB" i="1" dirty="0"/>
              <a:t>i ychwanegu eich llun eich hun. </a:t>
            </a:r>
            <a:endParaRPr lang="en-GB" dirty="0"/>
          </a:p>
          <a:p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1464" y="1988840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Os wyt ti eisiau mwy o wybodaeth, mae dogfen fwy ar gael ar y rhyngrwyd. Dos i:</a:t>
            </a:r>
          </a:p>
          <a:p>
            <a:endParaRPr lang="en-GB" dirty="0"/>
          </a:p>
          <a:p>
            <a:r>
              <a:rPr lang="cy-GB" u="sng" dirty="0">
                <a:hlinkClick r:id="rId2"/>
              </a:rPr>
              <a:t>www.siryfflint.gov.uk/cy/Resident/Schools/School-Modernisation-Related/Home.aspx</a:t>
            </a:r>
            <a:endParaRPr lang="en-GB" dirty="0"/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>
            <a:normAutofit/>
          </a:bodyPr>
          <a:lstStyle/>
          <a:p>
            <a:r>
              <a:rPr lang="cy-GB" b="1" dirty="0">
                <a:latin typeface="Arial Rounded MT Bold" panose="020F0704030504030204" pitchFamily="34" charset="0"/>
              </a:rPr>
              <a:t>Eisiau gwybod mwy?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9" y="132361"/>
            <a:ext cx="12001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0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279548" y="152400"/>
            <a:ext cx="14493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cy-GB" b="1" i="1" dirty="0"/>
              <a:t>SYLWER:</a:t>
            </a:r>
            <a:endParaRPr lang="en-GB" dirty="0"/>
          </a:p>
          <a:p>
            <a:r>
              <a:rPr lang="cy-GB" i="1" dirty="0"/>
              <a:t>I newid y lluniau ar y sleid hwn, dewiswch lun a’i ddileu.  Yna dewis yr eicon </a:t>
            </a:r>
            <a:r>
              <a:rPr lang="cy-GB" i="1" dirty="0" err="1"/>
              <a:t>Insert</a:t>
            </a:r>
            <a:r>
              <a:rPr lang="cy-GB" i="1" dirty="0"/>
              <a:t> Picture</a:t>
            </a:r>
            <a:endParaRPr lang="en-GB" dirty="0"/>
          </a:p>
          <a:p>
            <a:r>
              <a:rPr lang="cy-GB" i="1" dirty="0"/>
              <a:t>i ychwanegu eich llun eich hun. </a:t>
            </a:r>
            <a:endParaRPr lang="en-GB" dirty="0"/>
          </a:p>
          <a:p>
            <a:endParaRPr lang="en-US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9456" y="2060848"/>
            <a:ext cx="4824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latin typeface="Arial Rounded MT Bold" panose="020F0704030504030204" pitchFamily="34" charset="0"/>
              </a:rPr>
              <a:t>Mae’n bwysig iawn ein bod yn siarad gyda llawer o wahanol bobl am y syniad yma, yn enwedig plant. Mae dy farn di yn bwysig i ni. </a:t>
            </a:r>
          </a:p>
          <a:p>
            <a:endParaRPr lang="en-GB" dirty="0">
              <a:latin typeface="Arial Rounded MT Bold" panose="020F0704030504030204" pitchFamily="34" charset="0"/>
            </a:endParaRPr>
          </a:p>
          <a:p>
            <a:r>
              <a:rPr lang="cy-GB" dirty="0">
                <a:latin typeface="Arial Rounded MT Bold" panose="020F0704030504030204" pitchFamily="34" charset="0"/>
              </a:rPr>
              <a:t>Yn y llyfryn yma mi fedri ysgrifennu unrhyw beth yr wyt eisiau ei ddweud wrthym ac unrhyw syniadau sydd gennyt ti.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>
            <a:normAutofit/>
          </a:bodyPr>
          <a:lstStyle/>
          <a:p>
            <a:r>
              <a:rPr lang="cy-GB" b="1" dirty="0">
                <a:latin typeface="Arial Rounded MT Bold" panose="020F0704030504030204" pitchFamily="34" charset="0"/>
              </a:rPr>
              <a:t>Beth wyt ti’n ei feddwl?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699" y="132361"/>
            <a:ext cx="1200150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035" y="2355557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CDF1CE40-D12A-4BBA-8E29-FD301E3A737A}" vid="{E44D8D76-07A2-4151-9426-1A858C999D66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2213BA-6259-469B-8BD9-3C7F83E2B9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0</TotalTime>
  <Words>929</Words>
  <Application>Microsoft Office PowerPoint</Application>
  <PresentationFormat>Widescreen</PresentationFormat>
  <Paragraphs>89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Rounded MT Bold</vt:lpstr>
      <vt:lpstr>Times New Roman</vt:lpstr>
      <vt:lpstr>Children Friends 16x9</vt:lpstr>
      <vt:lpstr>   Gosod Canolfan Enfys dan reolaeth Ysgol Pen Coch  Dogfen Ymgynghori</vt:lpstr>
      <vt:lpstr>Pwy ydym ni?</vt:lpstr>
      <vt:lpstr>Ein Nodau</vt:lpstr>
      <vt:lpstr>   Newidiadau</vt:lpstr>
      <vt:lpstr>Beth mae hyn yn ei olygu?</vt:lpstr>
      <vt:lpstr>Pam?</vt:lpstr>
      <vt:lpstr>Pa mor hir fydd hyn yn ei gymryd?</vt:lpstr>
      <vt:lpstr>Eisiau gwybod mwy?</vt:lpstr>
      <vt:lpstr>Beth wyt ti’n ei feddwl?</vt:lpstr>
      <vt:lpstr>I ba ysgol wyt ti’n mynd rŵan a faint oed wyt ti? </vt:lpstr>
      <vt:lpstr>Beth wyt ti’n ei feddwl am y syniad o osod Canolfan Enfys dan reolaeth Ysgol Pen Coch? </vt:lpstr>
      <vt:lpstr>Wyt ti eisiau dweud unrhyw beth arall?</vt:lpstr>
      <vt:lpstr>Beth sy’n digwydd nesaf?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2015-08-03T09:16:04Z</dcterms:created>
  <dcterms:modified xsi:type="dcterms:W3CDTF">2024-05-31T09:02:57Z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</Properties>
</file>